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</p:sldMasterIdLst>
  <p:notesMasterIdLst>
    <p:notesMasterId r:id="rId26"/>
  </p:notesMasterIdLst>
  <p:handoutMasterIdLst>
    <p:handoutMasterId r:id="rId27"/>
  </p:handoutMasterIdLst>
  <p:sldIdLst>
    <p:sldId id="279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52" r:id="rId22"/>
    <p:sldId id="353" r:id="rId23"/>
    <p:sldId id="350" r:id="rId24"/>
    <p:sldId id="354" r:id="rId2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2633"/>
    <a:srgbClr val="981B32"/>
    <a:srgbClr val="F7E1E4"/>
    <a:srgbClr val="F9EDED"/>
    <a:srgbClr val="FEFCFC"/>
    <a:srgbClr val="FFFFFF"/>
    <a:srgbClr val="E2F0D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6" autoAdjust="0"/>
    <p:restoredTop sz="92801" autoAdjust="0"/>
  </p:normalViewPr>
  <p:slideViewPr>
    <p:cSldViewPr snapToGrid="0">
      <p:cViewPr varScale="1">
        <p:scale>
          <a:sx n="70" d="100"/>
          <a:sy n="70" d="100"/>
        </p:scale>
        <p:origin x="1062" y="72"/>
      </p:cViewPr>
      <p:guideLst>
        <p:guide orient="horz" pos="2157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9"/>
          </a:xfrm>
          <a:prstGeom prst="rect">
            <a:avLst/>
          </a:prstGeom>
        </p:spPr>
        <p:txBody>
          <a:bodyPr vert="horz" lIns="94915" tIns="47457" rIns="94915" bIns="47457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3509"/>
          </a:xfrm>
          <a:prstGeom prst="rect">
            <a:avLst/>
          </a:prstGeom>
        </p:spPr>
        <p:txBody>
          <a:bodyPr vert="horz" lIns="94915" tIns="47457" rIns="94915" bIns="47457"/>
          <a:lstStyle>
            <a:lvl1pPr algn="r">
              <a:defRPr sz="1200"/>
            </a:lvl1pPr>
          </a:lstStyle>
          <a:p>
            <a:pPr lvl="0">
              <a:defRPr/>
            </a:pPr>
            <a:fld id="{4318978D-9A56-4EC3-952B-00B25709C13E}" type="datetime1">
              <a:rPr lang="ko-KR" altLang="en-US"/>
              <a:pPr lvl="0">
                <a:defRPr/>
              </a:pPr>
              <a:t>2025-05-28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6"/>
          </a:xfrm>
          <a:prstGeom prst="rect">
            <a:avLst/>
          </a:prstGeom>
        </p:spPr>
        <p:txBody>
          <a:bodyPr vert="horz" lIns="94915" tIns="47457" rIns="94915" bIns="47457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6"/>
          </a:xfrm>
          <a:prstGeom prst="rect">
            <a:avLst/>
          </a:prstGeom>
        </p:spPr>
        <p:txBody>
          <a:bodyPr vert="horz" lIns="94915" tIns="47457" rIns="94915" bIns="47457" anchor="b"/>
          <a:lstStyle>
            <a:lvl1pPr algn="r">
              <a:defRPr sz="1200"/>
            </a:lvl1pPr>
          </a:lstStyle>
          <a:p>
            <a:pPr lvl="0">
              <a:defRPr/>
            </a:pPr>
            <a:fld id="{26248076-0C38-4F12-B59D-A72870F0F61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9"/>
          </a:xfrm>
          <a:prstGeom prst="rect">
            <a:avLst/>
          </a:prstGeom>
        </p:spPr>
        <p:txBody>
          <a:bodyPr vert="horz" lIns="94915" tIns="47457" rIns="94915" bIns="47457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9"/>
          </a:xfrm>
          <a:prstGeom prst="rect">
            <a:avLst/>
          </a:prstGeom>
        </p:spPr>
        <p:txBody>
          <a:bodyPr vert="horz" lIns="94915" tIns="47457" rIns="94915" bIns="47457"/>
          <a:lstStyle>
            <a:lvl1pPr algn="r">
              <a:defRPr sz="1200"/>
            </a:lvl1pPr>
          </a:lstStyle>
          <a:p>
            <a:pPr lvl="0">
              <a:defRPr/>
            </a:pPr>
            <a:fld id="{BC82E462-6AE3-41AF-BAB9-00C5B0796FF3}" type="datetime1">
              <a:rPr lang="ko-KR" altLang="en-US"/>
              <a:pPr lvl="0">
                <a:defRPr/>
              </a:pPr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80"/>
          </a:xfrm>
          <a:prstGeom prst="rect">
            <a:avLst/>
          </a:prstGeom>
        </p:spPr>
        <p:txBody>
          <a:bodyPr vert="horz" lIns="94915" tIns="47457" rIns="94915" bIns="47457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6"/>
          </a:xfrm>
          <a:prstGeom prst="rect">
            <a:avLst/>
          </a:prstGeom>
        </p:spPr>
        <p:txBody>
          <a:bodyPr vert="horz" lIns="94915" tIns="47457" rIns="94915" bIns="47457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6"/>
          </a:xfrm>
          <a:prstGeom prst="rect">
            <a:avLst/>
          </a:prstGeom>
        </p:spPr>
        <p:txBody>
          <a:bodyPr vert="horz" lIns="94915" tIns="47457" rIns="94915" bIns="47457" anchor="b"/>
          <a:lstStyle>
            <a:lvl1pPr algn="r">
              <a:defRPr sz="1200"/>
            </a:lvl1pPr>
          </a:lstStyle>
          <a:p>
            <a:pPr lvl="0">
              <a:defRPr/>
            </a:pPr>
            <a:fld id="{8540D5F4-1F2A-467D-8E19-201C3C6F79A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0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0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86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Polymer entities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긴 탄소 사슬이나 아미노산으로 구성된 사슬 형태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0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같이 따라하면서 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3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EFD53-5B45-2040-13B5-E2AC62AB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0B6555-72A7-94BB-F40C-54DB2349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CC01DF-691C-2F67-C346-BA2BA346B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A6E480-2189-7EA5-D93B-236F53C1E7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29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98958-807C-4321-1765-A11DCD0C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DA937-D343-2AC2-DD9E-8D03DA87F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FB097B-2052-1753-00E5-18E664230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A0F42C-708A-3326-FAC4-3E3EBC8629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0455B-4FD9-D6B6-F8AB-177FE3724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4D7CFE-38A5-F2EA-CA93-B50D4E77A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978677-138A-CF7B-B33E-7E21E1303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BF63E2-F16F-4380-E1EF-804BAEDD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506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9AD6F-936D-9092-004A-0D3F91F9C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EA9C04-E22D-7C9D-E57D-6B3DBFDAD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D79AE3-721B-F3A4-197B-A6E54B595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6D91D5-A8EA-A064-3181-D3FD00DB8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91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301C-3EDD-D81D-CBBE-F364E058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FEE8B-4918-77A1-91B9-E51BEF967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AFCCCA-4FD3-3D68-06AA-B36CCD5ED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CCCC1C-F34E-6DD4-FE81-32183E03B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2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2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EC3BA-0FB4-6640-9265-DD87EBC9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9749D5-5E00-672C-62B1-46E20D69E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DC5EE9-A103-DE1C-8378-36EC03DAB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3EB16-0C0F-A4EE-7EB3-E141B32AC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339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3F01-E7B9-BB20-FFE3-FDC75B539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C7257-E6B6-1375-3FA3-8E1E848AB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D0A255-EF1E-DD54-55D0-C210785E5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C51DF-8B0C-F1D6-AB15-4F4807BAA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349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702D7-8650-B007-1EFE-7FEBC7C05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61A7E6-554D-7069-72FC-23B6A93A3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0FDEF3-0F11-803D-1D38-7D04A19EA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0D421F-906B-98D6-6A54-30BC2AE73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2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A5DB3-C4EF-F08A-13FC-BEDA1313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BD1F47-9690-92E6-D63E-81D4B32E0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B1404C-EDF3-619D-8990-116172B5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AF0C6-6904-3161-427C-2B7050C87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274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1051-E93E-EBA5-465F-1D2EBEB1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C0AB93-BA1A-2055-3CDB-0136FEE48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FEBFF7-5A56-409E-C987-4DCED9B58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8C4D84-AB91-AB8D-4F5E-4ABE0ED570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6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9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90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9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9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17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60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540D5F4-1F2A-467D-8E19-201C3C6F79A4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1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80" y="9710"/>
            <a:ext cx="2169460" cy="6700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1C0BC-79E4-5B58-E61E-49FCE64D0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baseline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9015C-EAFA-0C0D-3B03-5DB2F8EE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D88793-CC41-6C2F-5BB1-E0333702A7BB}"/>
              </a:ext>
            </a:extLst>
          </p:cNvPr>
          <p:cNvCxnSpPr>
            <a:cxnSpLocks/>
          </p:cNvCxnSpPr>
          <p:nvPr userDrawn="1"/>
        </p:nvCxnSpPr>
        <p:spPr>
          <a:xfrm>
            <a:off x="2527540" y="667555"/>
            <a:ext cx="9664460" cy="618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 userDrawn="1"/>
        </p:nvGrpSpPr>
        <p:grpSpPr>
          <a:xfrm>
            <a:off x="-58004" y="5080958"/>
            <a:ext cx="10133657" cy="1235287"/>
            <a:chOff x="-58004" y="5080958"/>
            <a:chExt cx="10133657" cy="1235287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64E6BDD-D1C8-806F-F21A-59B71D1A8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9168" y="6301431"/>
              <a:ext cx="8596485" cy="1189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F72079-169B-29B1-9B97-B761241BC3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58004" y="5080958"/>
              <a:ext cx="1548179" cy="12352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/>
          <p:cNvSpPr/>
          <p:nvPr userDrawn="1"/>
        </p:nvSpPr>
        <p:spPr>
          <a:xfrm>
            <a:off x="1410112" y="6339181"/>
            <a:ext cx="138112" cy="119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0976" y="497982"/>
            <a:ext cx="2296564" cy="339146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목적</a:t>
            </a:r>
            <a:r>
              <a:rPr lang="en-US" altLang="ko-KR" dirty="0"/>
              <a:t>(</a:t>
            </a:r>
            <a:r>
              <a:rPr lang="ko-KR" altLang="en-US" dirty="0"/>
              <a:t>학회</a:t>
            </a:r>
            <a:r>
              <a:rPr lang="en-US" altLang="ko-KR" dirty="0"/>
              <a:t>, </a:t>
            </a:r>
            <a:r>
              <a:rPr lang="ko-KR" altLang="en-US" dirty="0" err="1"/>
              <a:t>랩미팅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133259" y="6125109"/>
            <a:ext cx="1796670" cy="352644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20XX.XX.XX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79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DE5DA-8593-71E9-E8A8-42BFD691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03" y="1187865"/>
            <a:ext cx="11041506" cy="523269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indent="-4572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371600" indent="-4572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714500" indent="-3429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71700" indent="-342900">
              <a:buFont typeface="+mj-lt"/>
              <a:buAutoNum type="arabicPeriod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E55FE-E9CE-CD0B-27B8-88CF3F3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980" y="6460028"/>
            <a:ext cx="620283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2B1345-028D-493F-B907-0016C4CACE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20998" y="377555"/>
            <a:ext cx="902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00</a:t>
            </a:r>
            <a:endParaRPr lang="ko-KR" altLang="en-US" sz="32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E33825-DE5E-D830-B46A-C161343F46D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503" y="929945"/>
            <a:ext cx="11296948" cy="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DD609-B9C4-B71B-5B22-A1ABD89628D9}"/>
              </a:ext>
            </a:extLst>
          </p:cNvPr>
          <p:cNvSpPr/>
          <p:nvPr userDrawn="1"/>
        </p:nvSpPr>
        <p:spPr>
          <a:xfrm>
            <a:off x="260564" y="916611"/>
            <a:ext cx="10178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78378" y="400253"/>
            <a:ext cx="1056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Outline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4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AB4CE-ABCC-7695-A6F4-9ADDB8E2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614" y="420042"/>
            <a:ext cx="10515600" cy="503236"/>
          </a:xfrm>
        </p:spPr>
        <p:txBody>
          <a:bodyPr>
            <a:noAutofit/>
          </a:bodyPr>
          <a:lstStyle>
            <a:lvl1pPr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DE5DA-8593-71E9-E8A8-42BFD691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03" y="1187865"/>
            <a:ext cx="11041506" cy="5232698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E55FE-E9CE-CD0B-27B8-88CF3F3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980" y="6460028"/>
            <a:ext cx="620283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2B1345-028D-493F-B907-0016C4CACE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E33825-DE5E-D830-B46A-C161343F46D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503" y="929945"/>
            <a:ext cx="11296948" cy="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1DD609-B9C4-B71B-5B22-A1ABD89628D9}"/>
              </a:ext>
            </a:extLst>
          </p:cNvPr>
          <p:cNvSpPr/>
          <p:nvPr userDrawn="1"/>
        </p:nvSpPr>
        <p:spPr>
          <a:xfrm>
            <a:off x="260564" y="916611"/>
            <a:ext cx="10178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41614" y="86993"/>
            <a:ext cx="1658211" cy="290231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6693" y="405485"/>
            <a:ext cx="865556" cy="511126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05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19CE55FE-E9CE-CD0B-27B8-88CF3F34EE3B}"/>
              </a:ext>
            </a:extLst>
          </p:cNvPr>
          <p:cNvSpPr txBox="1">
            <a:spLocks/>
          </p:cNvSpPr>
          <p:nvPr userDrawn="1"/>
        </p:nvSpPr>
        <p:spPr>
          <a:xfrm>
            <a:off x="11529980" y="6460028"/>
            <a:ext cx="620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2B1345-028D-493F-B907-0016C4CACE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62AB4CE-ABCC-7695-A6F4-9ADDB8E2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614" y="420042"/>
            <a:ext cx="10515600" cy="503236"/>
          </a:xfrm>
        </p:spPr>
        <p:txBody>
          <a:bodyPr>
            <a:noAutofit/>
          </a:bodyPr>
          <a:lstStyle>
            <a:lvl1pPr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EE33825-DE5E-D830-B46A-C161343F46D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503" y="929945"/>
            <a:ext cx="11296948" cy="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1DD609-B9C4-B71B-5B22-A1ABD89628D9}"/>
              </a:ext>
            </a:extLst>
          </p:cNvPr>
          <p:cNvSpPr/>
          <p:nvPr userDrawn="1"/>
        </p:nvSpPr>
        <p:spPr>
          <a:xfrm>
            <a:off x="260564" y="916611"/>
            <a:ext cx="10178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41614" y="86993"/>
            <a:ext cx="1658211" cy="290231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8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6693" y="405485"/>
            <a:ext cx="865556" cy="511126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51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E207-1B02-70B9-0C88-655DA3488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836" y="1109824"/>
            <a:ext cx="5583964" cy="5350203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F9699-77FA-5A31-F315-E35177F51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2664"/>
            <a:ext cx="5586813" cy="5350203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19CE55FE-E9CE-CD0B-27B8-88CF3F3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980" y="6460028"/>
            <a:ext cx="620283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2B1345-028D-493F-B907-0016C4CACE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62AB4CE-ABCC-7695-A6F4-9ADDB8E2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614" y="420042"/>
            <a:ext cx="10515600" cy="503236"/>
          </a:xfrm>
        </p:spPr>
        <p:txBody>
          <a:bodyPr>
            <a:noAutofit/>
          </a:bodyPr>
          <a:lstStyle>
            <a:lvl1pPr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EE33825-DE5E-D830-B46A-C161343F46D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503" y="929945"/>
            <a:ext cx="11296948" cy="4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DD609-B9C4-B71B-5B22-A1ABD89628D9}"/>
              </a:ext>
            </a:extLst>
          </p:cNvPr>
          <p:cNvSpPr/>
          <p:nvPr userDrawn="1"/>
        </p:nvSpPr>
        <p:spPr>
          <a:xfrm>
            <a:off x="260564" y="916611"/>
            <a:ext cx="1017814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41614" y="86993"/>
            <a:ext cx="1658211" cy="290231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20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>
            <a:off x="336693" y="405485"/>
            <a:ext cx="865556" cy="511126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61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6680" y="9710"/>
            <a:ext cx="2169460" cy="6700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9E06BA-E71B-C88C-D1FA-ECC64506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453" y="2305021"/>
            <a:ext cx="10515600" cy="1325563"/>
          </a:xfrm>
        </p:spPr>
        <p:txBody>
          <a:bodyPr/>
          <a:lstStyle>
            <a:lvl1pPr algn="ctr"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23416A-B1C5-98A9-61D6-9377C65544D8}"/>
              </a:ext>
            </a:extLst>
          </p:cNvPr>
          <p:cNvCxnSpPr>
            <a:cxnSpLocks/>
          </p:cNvCxnSpPr>
          <p:nvPr userDrawn="1"/>
        </p:nvCxnSpPr>
        <p:spPr>
          <a:xfrm flipV="1">
            <a:off x="1479168" y="6307616"/>
            <a:ext cx="9318171" cy="570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F72079-169B-29B1-9B97-B761241BC387}"/>
              </a:ext>
            </a:extLst>
          </p:cNvPr>
          <p:cNvCxnSpPr>
            <a:cxnSpLocks/>
          </p:cNvCxnSpPr>
          <p:nvPr userDrawn="1"/>
        </p:nvCxnSpPr>
        <p:spPr>
          <a:xfrm flipV="1">
            <a:off x="10788034" y="5046453"/>
            <a:ext cx="1478728" cy="12635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D88793-CC41-6C2F-5BB1-E0333702A7BB}"/>
              </a:ext>
            </a:extLst>
          </p:cNvPr>
          <p:cNvCxnSpPr>
            <a:cxnSpLocks/>
          </p:cNvCxnSpPr>
          <p:nvPr userDrawn="1"/>
        </p:nvCxnSpPr>
        <p:spPr>
          <a:xfrm>
            <a:off x="2527540" y="667555"/>
            <a:ext cx="9664460" cy="618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4"/>
          <p:cNvSpPr>
            <a:spLocks noGrp="1"/>
          </p:cNvSpPr>
          <p:nvPr>
            <p:ph type="body" sz="quarter" idx="13" hasCustomPrompt="1"/>
          </p:nvPr>
        </p:nvSpPr>
        <p:spPr>
          <a:xfrm>
            <a:off x="230976" y="497982"/>
            <a:ext cx="2296564" cy="339146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목적</a:t>
            </a:r>
            <a:r>
              <a:rPr lang="en-US" altLang="ko-KR" dirty="0"/>
              <a:t>(</a:t>
            </a:r>
            <a:r>
              <a:rPr lang="ko-KR" altLang="en-US" dirty="0"/>
              <a:t>학회</a:t>
            </a:r>
            <a:r>
              <a:rPr lang="en-US" altLang="ko-KR" dirty="0"/>
              <a:t>, </a:t>
            </a:r>
            <a:r>
              <a:rPr lang="ko-KR" altLang="en-US" dirty="0" err="1"/>
              <a:t>랩미팅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19CE55FE-E9CE-CD0B-27B8-88CF3F3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980" y="6460028"/>
            <a:ext cx="620283" cy="3651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52B1345-028D-493F-B907-0016C4CACE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5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70E04-181E-25E1-ADB3-325FB392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5F2C08-F696-3607-0571-D0D11BE0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866F9-F34D-919D-44A7-96DA1D17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4BD2-784F-4275-ADB4-D923A8C1F8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8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567D40-E5DA-1B36-4835-577DF8B3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7F9465-56B7-D019-722C-7CD0E0492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703E4-B49D-89EE-B753-E769C2675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05A18-1AD0-7893-945D-998AEADA9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57A9B-6B2E-AFC7-68EA-8C854607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B1345-028D-493F-B907-0016C4CAC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5" r:id="rId4"/>
    <p:sldLayoutId id="2147483652" r:id="rId5"/>
    <p:sldLayoutId id="2147483654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hyperlink" Target="https://rcsb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rcsb.org/redoc/index.html#tag/Assembly-Service/operation/getAssemblyById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gif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rcsb.org/rest/v1/core/polymer_entity/5M3B/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ata.rcsb.org/rest/v1/core/entry/5M3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les.rcsb.org/view/5M3B.ci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hyperlink" Target="https://data.rcsb.org/rest/v1/core/polymer_entity_instance/5M3B/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mmcif.wwpdb.org/dictionaries/mmcif_pdbx_v50.dic/Index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iopython.org/wiki/The_Biopython_Structural_Bioinformatics_FAQ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eativebiomart.net/resource/principle-protocol-x-ray-crystallography-393.htm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Protein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gif"/><Relationship Id="rId9" Type="http://schemas.openxmlformats.org/officeDocument/2006/relationships/hyperlink" Target="https://www.sify.com/ai-analytics/alphafold-3-by-deepmind-the-future-of-protein-folding-and-drug-discovery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lphafold.ebi.ac.uk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rcsb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hyperlink" Target="https://liambai.com/protein-representation/" TargetMode="External"/><Relationship Id="rId4" Type="http://schemas.openxmlformats.org/officeDocument/2006/relationships/image" Target="../media/image3.gi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post/journal-club/new-role-transfer-rna-protein-synthesi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biomedguide.com/biology/central-dogma-of-biolog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gif"/><Relationship Id="rId9" Type="http://schemas.openxmlformats.org/officeDocument/2006/relationships/hyperlink" Target="https://www.khanacademy.org/science/ap-biology/gene-expression-and-regulation/translation/a/the-genetic-code-discovery-and-propertie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itki.com/course/biochemistry/glossary/biochemical-pathway/peptide-bond-formation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ko.wikipedia.org/wiki/%EC%95%84%EB%AF%B8%EB%85%B8%EC%82%B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Amino_acid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gi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eamstime.com/illustration/alpha-helix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subcriticalappraisal.com/2020/Did-DeepMind-solve-the-protein-folding-proble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rcsb.org/structure/5LX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FE6DFD81-4292-97BA-6E47-25730E6DC45A}"/>
              </a:ext>
            </a:extLst>
          </p:cNvPr>
          <p:cNvSpPr txBox="1"/>
          <p:nvPr/>
        </p:nvSpPr>
        <p:spPr>
          <a:xfrm>
            <a:off x="443747" y="4513423"/>
            <a:ext cx="7014023" cy="12316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Hawon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 Lee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Department of Medicine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effectLst/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College of Medicine,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Korea University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effectLst/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1DCF5F9-8ED0-EB81-D71D-3853F97C4B4B}"/>
              </a:ext>
            </a:extLst>
          </p:cNvPr>
          <p:cNvGrpSpPr/>
          <p:nvPr/>
        </p:nvGrpSpPr>
        <p:grpSpPr>
          <a:xfrm>
            <a:off x="453928" y="2496874"/>
            <a:ext cx="8304579" cy="1398657"/>
            <a:chOff x="464682" y="1746418"/>
            <a:chExt cx="6788441" cy="1398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7E5DB-29D7-1057-F52F-6CC82CFA70ED}"/>
                </a:ext>
              </a:extLst>
            </p:cNvPr>
            <p:cNvSpPr txBox="1"/>
            <p:nvPr/>
          </p:nvSpPr>
          <p:spPr>
            <a:xfrm>
              <a:off x="464682" y="1975524"/>
              <a:ext cx="6788441" cy="116955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01. Introduction to Structural Biology        </a:t>
              </a:r>
              <a:br>
                <a:rPr lang="en-US" altLang="ko-KR" sz="3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</a:br>
              <a:r>
                <a:rPr lang="en-US" altLang="ko-KR" sz="3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     and Programmatic Data Access</a:t>
              </a:r>
              <a:endParaRPr lang="ko-KR" altLang="en-US" sz="3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31AE1B-E61D-52FB-2DBF-7044043B5ECD}"/>
                </a:ext>
              </a:extLst>
            </p:cNvPr>
            <p:cNvSpPr txBox="1"/>
            <p:nvPr/>
          </p:nvSpPr>
          <p:spPr>
            <a:xfrm>
              <a:off x="464682" y="1746418"/>
              <a:ext cx="3934505" cy="229106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나눔고딕" panose="020D0604000000000000" pitchFamily="50" charset="-127"/>
                  <a:cs typeface="Arial" panose="020B0604020202020204" pitchFamily="34" charset="0"/>
                </a:rPr>
                <a:t>250528 | PDB Study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6847" y="6160028"/>
            <a:ext cx="2463444" cy="461665"/>
            <a:chOff x="9560808" y="297407"/>
            <a:chExt cx="2463444" cy="461665"/>
          </a:xfrm>
        </p:grpSpPr>
        <p:grpSp>
          <p:nvGrpSpPr>
            <p:cNvPr id="25" name="그룹 24"/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27" name="그림 2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CE192F6B-8600-DC58-1749-8A68802E1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28" name="그림 2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909D3F0F-B420-D06A-7049-8F98128BA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07821" cy="447797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551FE4-B3B3-4A7B-BF8F-FA7B5C18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741" y="6492875"/>
            <a:ext cx="2743200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</a:t>
            </a:fld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407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62F46-4CF7-7CFB-1A5C-25C8A614B0DF}"/>
              </a:ext>
            </a:extLst>
          </p:cNvPr>
          <p:cNvSpPr txBox="1"/>
          <p:nvPr/>
        </p:nvSpPr>
        <p:spPr>
          <a:xfrm>
            <a:off x="262739" y="333091"/>
            <a:ext cx="28652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Protein Data Bank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10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861224-9BC5-410D-B526-6D78CA671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57" y="919757"/>
            <a:ext cx="9281964" cy="3353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D83EDE-2253-4899-BD68-3DB912DC55B7}"/>
              </a:ext>
            </a:extLst>
          </p:cNvPr>
          <p:cNvSpPr txBox="1"/>
          <p:nvPr/>
        </p:nvSpPr>
        <p:spPr>
          <a:xfrm>
            <a:off x="7924248" y="1385729"/>
            <a:ext cx="3020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fasta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(amino acid sequences only)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4F1C6-7319-4950-8915-6A06CE95C294}"/>
              </a:ext>
            </a:extLst>
          </p:cNvPr>
          <p:cNvSpPr txBox="1"/>
          <p:nvPr/>
        </p:nvSpPr>
        <p:spPr>
          <a:xfrm>
            <a:off x="8125480" y="2715871"/>
            <a:ext cx="3020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pdb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(structure data)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6B5FC-0B9A-42B9-9BCC-A78CED17A43A}"/>
              </a:ext>
            </a:extLst>
          </p:cNvPr>
          <p:cNvSpPr txBox="1"/>
          <p:nvPr/>
        </p:nvSpPr>
        <p:spPr>
          <a:xfrm>
            <a:off x="8188841" y="1792640"/>
            <a:ext cx="4551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cif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(structure data)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69187C-87CA-45B6-B303-B3118791276C}"/>
              </a:ext>
            </a:extLst>
          </p:cNvPr>
          <p:cNvSpPr txBox="1"/>
          <p:nvPr/>
        </p:nvSpPr>
        <p:spPr>
          <a:xfrm>
            <a:off x="737120" y="4420274"/>
            <a:ext cx="112754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구조데이터를 두 개의 포맷으로 제공</a:t>
            </a:r>
            <a:br>
              <a:rPr lang="en-US" altLang="ko-KR" sz="1600" dirty="0"/>
            </a:br>
            <a:r>
              <a:rPr lang="en-US" altLang="ko-KR" sz="1600" dirty="0"/>
              <a:t>1) </a:t>
            </a:r>
            <a:r>
              <a:rPr lang="en-US" altLang="ko-KR" sz="1600" dirty="0" err="1"/>
              <a:t>PDBx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mmCIF</a:t>
            </a:r>
            <a:r>
              <a:rPr lang="en-US" altLang="ko-KR" sz="1600" dirty="0"/>
              <a:t> format</a:t>
            </a:r>
            <a:br>
              <a:rPr lang="en-US" altLang="ko-KR" sz="1600" dirty="0"/>
            </a:br>
            <a:r>
              <a:rPr lang="en-US" altLang="ko-KR" sz="1600" dirty="0"/>
              <a:t>2) PDB format (legacy)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디테일은 다르지만 핵심은 모든 원자의 </a:t>
            </a:r>
            <a:r>
              <a:rPr lang="en-US" altLang="ko-KR" sz="1600" dirty="0"/>
              <a:t>x, y, z </a:t>
            </a:r>
            <a:r>
              <a:rPr lang="ko-KR" altLang="en-US" sz="1600" dirty="0"/>
              <a:t>좌표를 담는 것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PDBx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mmCIF</a:t>
            </a:r>
            <a:r>
              <a:rPr lang="en-US" altLang="ko-KR" sz="1600" dirty="0"/>
              <a:t> </a:t>
            </a:r>
            <a:r>
              <a:rPr lang="ko-KR" altLang="en-US" sz="1600" dirty="0"/>
              <a:t>는 데이터를 </a:t>
            </a:r>
            <a:r>
              <a:rPr lang="en-US" altLang="ko-KR" sz="1600" dirty="0"/>
              <a:t>key-value </a:t>
            </a:r>
            <a:r>
              <a:rPr lang="ko-KR" altLang="en-US" sz="1600" dirty="0"/>
              <a:t>형태로 표현</a:t>
            </a:r>
            <a:r>
              <a:rPr lang="en-US" altLang="ko-KR" sz="1600" dirty="0"/>
              <a:t> = </a:t>
            </a:r>
            <a:r>
              <a:rPr lang="ko-KR" altLang="en-US" sz="1600" dirty="0"/>
              <a:t>가변형 열 기반 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Legacy PDB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원자에 대한 정보를 고정 열 기반으로 표현</a:t>
            </a:r>
            <a:r>
              <a:rPr lang="en-US" altLang="ko-KR" sz="1600" dirty="0">
                <a:sym typeface="Wingdings" panose="05000000000000000000" pitchFamily="2" charset="2"/>
              </a:rPr>
              <a:t>..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따라서 원자 개수가 너무 많아지면 표현 한계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최근 등록되는 구조들의 경우에는 </a:t>
            </a:r>
            <a:r>
              <a:rPr lang="en-US" altLang="ko-KR" sz="1600" dirty="0" err="1"/>
              <a:t>PDBx</a:t>
            </a:r>
            <a:r>
              <a:rPr lang="en-US" altLang="ko-KR" sz="1600" dirty="0"/>
              <a:t>/</a:t>
            </a:r>
            <a:r>
              <a:rPr lang="en-US" altLang="ko-KR" sz="1600" dirty="0" err="1"/>
              <a:t>mmCIF</a:t>
            </a:r>
            <a:r>
              <a:rPr lang="en-US" altLang="ko-KR" sz="1600" dirty="0"/>
              <a:t> only</a:t>
            </a:r>
            <a:r>
              <a:rPr lang="ko-KR" altLang="en-US" sz="1600" dirty="0"/>
              <a:t>인 경우도 많음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B50583C-F92D-459E-B89C-C0D4F5194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841" y="4993524"/>
            <a:ext cx="4024392" cy="18443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7DD0C8-4F0E-4F96-88D9-EF040BF9ECCA}"/>
              </a:ext>
            </a:extLst>
          </p:cNvPr>
          <p:cNvSpPr txBox="1"/>
          <p:nvPr/>
        </p:nvSpPr>
        <p:spPr>
          <a:xfrm>
            <a:off x="262165" y="87968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Structure File Format - PDB and </a:t>
            </a:r>
            <a:r>
              <a:rPr lang="en-US" altLang="ko-KR" sz="2000" b="1" dirty="0" err="1"/>
              <a:t>PDBx</a:t>
            </a:r>
            <a:r>
              <a:rPr lang="en-US" altLang="ko-KR" sz="2000" b="1" dirty="0"/>
              <a:t>/</a:t>
            </a:r>
            <a:r>
              <a:rPr lang="en-US" altLang="ko-KR" sz="2000" b="1" dirty="0" err="1"/>
              <a:t>mmCIF</a:t>
            </a:r>
            <a:endParaRPr lang="ko-KR" alt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858F9-E606-4667-8DA3-D96EBABD98EA}"/>
              </a:ext>
            </a:extLst>
          </p:cNvPr>
          <p:cNvSpPr txBox="1"/>
          <p:nvPr/>
        </p:nvSpPr>
        <p:spPr>
          <a:xfrm>
            <a:off x="9780761" y="4770883"/>
            <a:ext cx="25001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Legacy</a:t>
            </a:r>
            <a:r>
              <a:rPr lang="ko-KR" altLang="en-US" sz="1100" dirty="0"/>
              <a:t> </a:t>
            </a:r>
            <a:r>
              <a:rPr lang="en-US" altLang="ko-KR" sz="1100" dirty="0"/>
              <a:t>PDB</a:t>
            </a:r>
            <a:r>
              <a:rPr lang="ko-KR" altLang="en-US" sz="1100" dirty="0"/>
              <a:t>의 고정 열 기반 표현법</a:t>
            </a:r>
          </a:p>
        </p:txBody>
      </p:sp>
    </p:spTree>
    <p:extLst>
      <p:ext uri="{BB962C8B-B14F-4D97-AF65-F5344CB8AC3E}">
        <p14:creationId xmlns:p14="http://schemas.microsoft.com/office/powerpoint/2010/main" val="3324194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62F46-4CF7-7CFB-1A5C-25C8A614B0DF}"/>
              </a:ext>
            </a:extLst>
          </p:cNvPr>
          <p:cNvSpPr txBox="1"/>
          <p:nvPr/>
        </p:nvSpPr>
        <p:spPr>
          <a:xfrm>
            <a:off x="262739" y="351021"/>
            <a:ext cx="23119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Hierarchy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11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71245-EF7E-460B-838A-7B4E3CE75F63}"/>
              </a:ext>
            </a:extLst>
          </p:cNvPr>
          <p:cNvSpPr txBox="1"/>
          <p:nvPr/>
        </p:nvSpPr>
        <p:spPr>
          <a:xfrm>
            <a:off x="262165" y="1024425"/>
            <a:ext cx="8560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PDB</a:t>
            </a:r>
            <a:r>
              <a:rPr lang="ko-KR" altLang="en-US" b="1" dirty="0"/>
              <a:t>에서는 </a:t>
            </a:r>
            <a:r>
              <a:rPr lang="en-US" altLang="ko-KR" b="1" dirty="0"/>
              <a:t>4</a:t>
            </a:r>
            <a:r>
              <a:rPr lang="ko-KR" altLang="en-US" b="1" dirty="0"/>
              <a:t>계층으로 구조를 표현</a:t>
            </a:r>
            <a:r>
              <a:rPr lang="en-US" altLang="ko-KR" b="1" dirty="0"/>
              <a:t>: ENTITY, ENTRY, INSTANCE and ASSEMBLY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411879-756C-43A5-AA39-1731CA269429}"/>
              </a:ext>
            </a:extLst>
          </p:cNvPr>
          <p:cNvSpPr txBox="1"/>
          <p:nvPr/>
        </p:nvSpPr>
        <p:spPr>
          <a:xfrm>
            <a:off x="551330" y="1687556"/>
            <a:ext cx="7886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ENTRY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다양한 생체 분자를 아우르는 하나의 큰 집합으로</a:t>
            </a:r>
            <a:r>
              <a:rPr lang="en-US" altLang="ko-KR" dirty="0"/>
              <a:t>, PDB</a:t>
            </a:r>
            <a:r>
              <a:rPr lang="ko-KR" altLang="en-US" dirty="0"/>
              <a:t>에서는 하나의 </a:t>
            </a:r>
            <a:r>
              <a:rPr lang="en-US" altLang="ko-KR" dirty="0"/>
              <a:t>4-character ID (PDB identifier, e.g., 2hbs) </a:t>
            </a:r>
            <a:r>
              <a:rPr lang="ko-KR" altLang="en-US" dirty="0"/>
              <a:t>로 표현됨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ENTITY</a:t>
            </a:r>
            <a:r>
              <a:rPr lang="ko-KR" altLang="en-US" dirty="0"/>
              <a:t> </a:t>
            </a:r>
            <a:r>
              <a:rPr lang="en-US" altLang="ko-KR" dirty="0"/>
              <a:t>- chemically unique molecules</a:t>
            </a:r>
            <a:r>
              <a:rPr lang="ko-KR" altLang="en-US" dirty="0"/>
              <a:t>를 의미하며 </a:t>
            </a:r>
            <a:r>
              <a:rPr lang="en-US" altLang="ko-KR" dirty="0"/>
              <a:t>polymeric</a:t>
            </a:r>
            <a:r>
              <a:rPr lang="ko-KR" altLang="en-US" dirty="0"/>
              <a:t>할 수도</a:t>
            </a:r>
            <a:r>
              <a:rPr lang="en-US" altLang="ko-KR" dirty="0"/>
              <a:t>(protein chain, DNA strand </a:t>
            </a:r>
            <a:r>
              <a:rPr lang="ko-KR" altLang="en-US" dirty="0"/>
              <a:t>등</a:t>
            </a:r>
            <a:r>
              <a:rPr lang="en-US" altLang="ko-KR" dirty="0"/>
              <a:t>), non-polymeric</a:t>
            </a:r>
            <a:r>
              <a:rPr lang="ko-KR" altLang="en-US" dirty="0"/>
              <a:t>할 수도</a:t>
            </a:r>
            <a:r>
              <a:rPr lang="en-US" altLang="ko-KR" dirty="0"/>
              <a:t>(soluble ligand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있음</a:t>
            </a:r>
            <a:r>
              <a:rPr lang="en-US" altLang="ko-KR" dirty="0"/>
              <a:t>. </a:t>
            </a:r>
            <a:r>
              <a:rPr lang="ko-KR" altLang="en-US" dirty="0"/>
              <a:t>중요 포인트는 집합의 원소처럼 </a:t>
            </a:r>
            <a:r>
              <a:rPr lang="en-US" altLang="ko-KR" dirty="0"/>
              <a:t>unique</a:t>
            </a:r>
            <a:r>
              <a:rPr lang="ko-KR" altLang="en-US" dirty="0"/>
              <a:t>하다는 것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INSTANCE</a:t>
            </a:r>
            <a:r>
              <a:rPr lang="ko-KR" altLang="en-US" dirty="0"/>
              <a:t> </a:t>
            </a:r>
            <a:r>
              <a:rPr lang="en-US" altLang="ko-KR" dirty="0"/>
              <a:t>- ENTITY</a:t>
            </a:r>
            <a:r>
              <a:rPr lang="ko-KR" altLang="en-US" dirty="0"/>
              <a:t>가 </a:t>
            </a:r>
            <a:r>
              <a:rPr lang="en-US" altLang="ko-KR" dirty="0"/>
              <a:t>unique molecule</a:t>
            </a:r>
            <a:r>
              <a:rPr lang="ko-KR" altLang="en-US" dirty="0"/>
              <a:t>을 지정한다면 </a:t>
            </a:r>
            <a:r>
              <a:rPr lang="en-US" altLang="ko-KR" dirty="0"/>
              <a:t>INSTANCE</a:t>
            </a:r>
            <a:r>
              <a:rPr lang="ko-KR" altLang="en-US" dirty="0"/>
              <a:t>는 이 </a:t>
            </a:r>
            <a:r>
              <a:rPr lang="en-US" altLang="ko-KR" dirty="0"/>
              <a:t>ENTITY</a:t>
            </a:r>
            <a:r>
              <a:rPr lang="ko-KR" altLang="en-US" dirty="0"/>
              <a:t>들의 집합을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ENTRY</a:t>
            </a:r>
            <a:r>
              <a:rPr lang="ko-KR" altLang="en-US" dirty="0"/>
              <a:t>에는 여러 </a:t>
            </a:r>
            <a:r>
              <a:rPr lang="en-US" altLang="ko-KR" dirty="0"/>
              <a:t>ENTITY</a:t>
            </a:r>
            <a:r>
              <a:rPr lang="ko-KR" altLang="en-US" dirty="0"/>
              <a:t>의 </a:t>
            </a:r>
            <a:r>
              <a:rPr lang="en-US" altLang="ko-KR" dirty="0"/>
              <a:t>INSTANCE</a:t>
            </a:r>
            <a:r>
              <a:rPr lang="ko-KR" altLang="en-US" dirty="0"/>
              <a:t>가 포함될 수 있다</a:t>
            </a:r>
            <a:r>
              <a:rPr lang="en-US" altLang="ko-KR" dirty="0"/>
              <a:t>(e.g., </a:t>
            </a:r>
            <a:r>
              <a:rPr lang="en-US" altLang="ko-KR" dirty="0" err="1"/>
              <a:t>homooligomeric</a:t>
            </a:r>
            <a:r>
              <a:rPr lang="en-US" altLang="ko-KR" dirty="0"/>
              <a:t> protein</a:t>
            </a:r>
            <a:r>
              <a:rPr lang="ko-KR" altLang="en-US" dirty="0"/>
              <a:t>에 존재하는 여러 </a:t>
            </a:r>
            <a:r>
              <a:rPr lang="en-US" altLang="ko-KR" dirty="0"/>
              <a:t>copies of a protein chain).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 ASSEMBLY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생물학적으로 서로 관련이 있고</a:t>
            </a:r>
            <a:r>
              <a:rPr lang="en-US" altLang="ko-KR" dirty="0"/>
              <a:t>, </a:t>
            </a:r>
            <a:r>
              <a:rPr lang="ko-KR" altLang="en-US" dirty="0"/>
              <a:t>서로 안정적인 구조를 이루거나 함께 기능을 하는 </a:t>
            </a:r>
            <a:r>
              <a:rPr lang="en-US" altLang="ko-KR" dirty="0"/>
              <a:t>1</a:t>
            </a:r>
            <a:r>
              <a:rPr lang="ko-KR" altLang="en-US" dirty="0"/>
              <a:t>개 이상의 </a:t>
            </a:r>
            <a:r>
              <a:rPr lang="en-US" altLang="ko-KR" dirty="0"/>
              <a:t>INSTANCES </a:t>
            </a:r>
            <a:r>
              <a:rPr lang="ko-KR" altLang="en-US" dirty="0"/>
              <a:t>의 집합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32E64E-3037-4B1D-9237-47FE215B3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16" y="1687556"/>
            <a:ext cx="2106822" cy="15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12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EAFE-4C89-45DE-A6FC-64AD0069F9C1}"/>
              </a:ext>
            </a:extLst>
          </p:cNvPr>
          <p:cNvSpPr txBox="1"/>
          <p:nvPr/>
        </p:nvSpPr>
        <p:spPr>
          <a:xfrm>
            <a:off x="262739" y="333091"/>
            <a:ext cx="23119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Hierarchy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CA4B97F-8F54-4653-933E-BDC5945C0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99" y="1897821"/>
            <a:ext cx="8340361" cy="33491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B6ABD5-2C73-42C3-A1AA-35C545DAFCA0}"/>
              </a:ext>
            </a:extLst>
          </p:cNvPr>
          <p:cNvSpPr txBox="1"/>
          <p:nvPr/>
        </p:nvSpPr>
        <p:spPr>
          <a:xfrm>
            <a:off x="262165" y="1015460"/>
            <a:ext cx="85602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PDB</a:t>
            </a:r>
            <a:r>
              <a:rPr lang="ko-KR" altLang="en-US" b="1" dirty="0"/>
              <a:t>에서는 </a:t>
            </a:r>
            <a:r>
              <a:rPr lang="en-US" altLang="ko-KR" b="1" dirty="0"/>
              <a:t>4</a:t>
            </a:r>
            <a:r>
              <a:rPr lang="ko-KR" altLang="en-US" b="1" dirty="0"/>
              <a:t>계층으로 구조를 표현</a:t>
            </a:r>
            <a:r>
              <a:rPr lang="en-US" altLang="ko-KR" b="1" dirty="0"/>
              <a:t>: ENTITY, ENTRY, INSTANCE and ASSEMBLY (</a:t>
            </a:r>
            <a:r>
              <a:rPr lang="ko-KR" altLang="en-US" b="1" dirty="0"/>
              <a:t>보충자료</a:t>
            </a:r>
            <a:r>
              <a:rPr lang="en-US" altLang="ko-KR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0D87EE-A2C4-6161-6563-CFBDE5B78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016" y="1687556"/>
            <a:ext cx="2106822" cy="1528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8DD44-B098-4528-9092-B3F6DCACA849}"/>
              </a:ext>
            </a:extLst>
          </p:cNvPr>
          <p:cNvSpPr txBox="1"/>
          <p:nvPr/>
        </p:nvSpPr>
        <p:spPr>
          <a:xfrm>
            <a:off x="649060" y="5458414"/>
            <a:ext cx="45480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Entity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instance </a:t>
            </a:r>
            <a:r>
              <a:rPr lang="ko-KR" altLang="en-US" sz="1200" b="1" dirty="0"/>
              <a:t>이해하기</a:t>
            </a:r>
            <a:endParaRPr lang="en-US" altLang="ko-KR" sz="1200" b="1" dirty="0"/>
          </a:p>
          <a:p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structure = [A, B, B, B, C, C]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고유 원소</a:t>
            </a:r>
            <a:r>
              <a:rPr lang="en-US" altLang="ko-KR" sz="1200" dirty="0"/>
              <a:t>: {A, B, C} </a:t>
            </a:r>
            <a:r>
              <a:rPr lang="en-US" altLang="ko-KR" sz="1200" dirty="0">
                <a:sym typeface="Wingdings" panose="05000000000000000000" pitchFamily="2" charset="2"/>
              </a:rPr>
              <a:t> entities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- A, B, B, B, C, C  instances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591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13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EAFE-4C89-45DE-A6FC-64AD0069F9C1}"/>
              </a:ext>
            </a:extLst>
          </p:cNvPr>
          <p:cNvSpPr txBox="1"/>
          <p:nvPr/>
        </p:nvSpPr>
        <p:spPr>
          <a:xfrm>
            <a:off x="262739" y="333091"/>
            <a:ext cx="231198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Hierarchy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2712C0-27DB-4DF9-952F-B126E7F04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4" y="862606"/>
            <a:ext cx="6905400" cy="58150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E4B6D6-0D0F-4E5F-A33B-F99A97718FB3}"/>
              </a:ext>
            </a:extLst>
          </p:cNvPr>
          <p:cNvSpPr txBox="1"/>
          <p:nvPr/>
        </p:nvSpPr>
        <p:spPr>
          <a:xfrm>
            <a:off x="0" y="6667010"/>
            <a:ext cx="60942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https://www.rcsb.org/docs/general-help/organization-of-3d-structures-in-the-protein-data-bank</a:t>
            </a:r>
          </a:p>
        </p:txBody>
      </p:sp>
    </p:spTree>
    <p:extLst>
      <p:ext uri="{BB962C8B-B14F-4D97-AF65-F5344CB8AC3E}">
        <p14:creationId xmlns:p14="http://schemas.microsoft.com/office/powerpoint/2010/main" val="245655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14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9EAFE-4C89-45DE-A6FC-64AD0069F9C1}"/>
              </a:ext>
            </a:extLst>
          </p:cNvPr>
          <p:cNvSpPr txBox="1"/>
          <p:nvPr/>
        </p:nvSpPr>
        <p:spPr>
          <a:xfrm>
            <a:off x="262739" y="333091"/>
            <a:ext cx="14093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025FD-0690-402F-B552-65A6DAE96CA7}"/>
              </a:ext>
            </a:extLst>
          </p:cNvPr>
          <p:cNvSpPr txBox="1"/>
          <p:nvPr/>
        </p:nvSpPr>
        <p:spPr>
          <a:xfrm>
            <a:off x="359681" y="9206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 Search &amp; Data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CF239B-6132-4CA8-BC9C-7D34D0D22D68}"/>
              </a:ext>
            </a:extLst>
          </p:cNvPr>
          <p:cNvSpPr txBox="1"/>
          <p:nvPr/>
        </p:nvSpPr>
        <p:spPr>
          <a:xfrm>
            <a:off x="6095999" y="-41083"/>
            <a:ext cx="60974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/>
              <a:t>PDB(RCSB) API documentation</a:t>
            </a:r>
            <a:r>
              <a:rPr lang="en-US" altLang="ko-KR" sz="1100" dirty="0"/>
              <a:t> |  </a:t>
            </a:r>
            <a:r>
              <a:rPr lang="ko-KR" altLang="en-US" sz="1100" dirty="0">
                <a:hlinkClick r:id="rId6"/>
              </a:rPr>
              <a:t>https://data.rcsb.org/redoc/index.html#tag/Assembly-Service/operation/getAssemblyById</a:t>
            </a:r>
            <a:br>
              <a:rPr lang="en-US" altLang="ko-KR" sz="1100" dirty="0"/>
            </a:b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FEEE7E-4EDA-48BB-BE80-D07AE448FBA4}"/>
              </a:ext>
            </a:extLst>
          </p:cNvPr>
          <p:cNvSpPr txBox="1"/>
          <p:nvPr/>
        </p:nvSpPr>
        <p:spPr>
          <a:xfrm>
            <a:off x="5709667" y="1070446"/>
            <a:ext cx="64817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b="1" dirty="0"/>
              <a:t>Search API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ko-KR" altLang="en-US" sz="1600" dirty="0"/>
              <a:t>원하는 조건을 만족하는 </a:t>
            </a:r>
            <a:r>
              <a:rPr lang="en-US" altLang="ko-KR" sz="1600" dirty="0"/>
              <a:t>PDB entry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조회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b="1" dirty="0"/>
              <a:t>Data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API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600" dirty="0"/>
              <a:t> </a:t>
            </a:r>
            <a:r>
              <a:rPr lang="en-US" altLang="ko-KR" sz="1600" dirty="0"/>
              <a:t>PDB</a:t>
            </a:r>
            <a:r>
              <a:rPr lang="ko-KR" altLang="en-US" sz="1600" dirty="0"/>
              <a:t> </a:t>
            </a:r>
            <a:r>
              <a:rPr lang="en-US" altLang="ko-KR" sz="1600" dirty="0"/>
              <a:t>ID</a:t>
            </a:r>
            <a:r>
              <a:rPr lang="ko-KR" altLang="en-US" sz="1600" dirty="0"/>
              <a:t>를 알 때 그 </a:t>
            </a:r>
            <a:r>
              <a:rPr lang="en-US" altLang="ko-KR" sz="1600" dirty="0"/>
              <a:t>entry</a:t>
            </a:r>
            <a:r>
              <a:rPr lang="ko-KR" altLang="en-US" sz="1600" dirty="0"/>
              <a:t>에 대한 정보를 가져옴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9648FE-6411-45E9-83C1-79E1303BE1E2}"/>
              </a:ext>
            </a:extLst>
          </p:cNvPr>
          <p:cNvSpPr txBox="1"/>
          <p:nvPr/>
        </p:nvSpPr>
        <p:spPr>
          <a:xfrm>
            <a:off x="454932" y="2602981"/>
            <a:ext cx="96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Search API – </a:t>
            </a:r>
            <a:r>
              <a:rPr lang="ko-KR" altLang="en-US" dirty="0"/>
              <a:t>검색을 위해서 쿼리 빌드</a:t>
            </a:r>
            <a:r>
              <a:rPr lang="en-US" altLang="ko-KR" dirty="0"/>
              <a:t> (</a:t>
            </a:r>
            <a:r>
              <a:rPr lang="en-US" altLang="ko-KR" dirty="0">
                <a:sym typeface="Wingdings" panose="05000000000000000000" pitchFamily="2" charset="2"/>
                <a:hlinkClick r:id="rId7"/>
              </a:rPr>
              <a:t>https://rcsb.org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E62DD3-2AE0-43B1-BF6E-BC200C97B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76" y="2981821"/>
            <a:ext cx="7118838" cy="727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567005-0FB8-4B98-994F-B7FEA19194FD}"/>
              </a:ext>
            </a:extLst>
          </p:cNvPr>
          <p:cNvSpPr txBox="1"/>
          <p:nvPr/>
        </p:nvSpPr>
        <p:spPr>
          <a:xfrm>
            <a:off x="7933057" y="5549691"/>
            <a:ext cx="374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원하는 조건을 설정하고</a:t>
            </a:r>
            <a:r>
              <a:rPr lang="en-US" altLang="ko-KR" sz="1400" dirty="0"/>
              <a:t>, Search </a:t>
            </a:r>
            <a:r>
              <a:rPr lang="ko-KR" altLang="en-US" sz="1400" dirty="0"/>
              <a:t>버튼 클릭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우측 상단 </a:t>
            </a:r>
            <a:r>
              <a:rPr lang="en-US" altLang="ko-KR" sz="1400" dirty="0"/>
              <a:t>search API </a:t>
            </a:r>
            <a:r>
              <a:rPr lang="ko-KR" altLang="en-US" sz="1400" dirty="0"/>
              <a:t>버튼 클릭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6A0BA01-360F-4671-927F-E9FCFD0805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36" y="3990193"/>
            <a:ext cx="7118838" cy="2087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2B49A38-F0C7-4CB6-8054-19F50F7D1C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32" y="6341072"/>
            <a:ext cx="10095556" cy="252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PDB-101: Learn: Guide to Understanding PDB Data: Introduction to RCSB PDB  APIs">
            <a:extLst>
              <a:ext uri="{FF2B5EF4-FFF2-40B4-BE49-F238E27FC236}">
                <a16:creationId xmlns:a16="http://schemas.microsoft.com/office/drawing/2014/main" id="{AA0C3B8B-4341-C6D0-8FA8-8BFF997B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24" y="1007565"/>
            <a:ext cx="1442418" cy="1315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11379-A836-D53C-14B9-B0814118FA15}"/>
              </a:ext>
            </a:extLst>
          </p:cNvPr>
          <p:cNvSpPr txBox="1"/>
          <p:nvPr/>
        </p:nvSpPr>
        <p:spPr>
          <a:xfrm>
            <a:off x="0" y="0"/>
            <a:ext cx="62095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https://pdb101.rcsb.org/learn/guide-to-understanding-pdb-data/introduction-to-rcsb-pdb-apis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69AFA5CF-AE3E-D222-5140-18E15D512594}"/>
              </a:ext>
            </a:extLst>
          </p:cNvPr>
          <p:cNvSpPr/>
          <p:nvPr/>
        </p:nvSpPr>
        <p:spPr>
          <a:xfrm rot="10800000">
            <a:off x="3945537" y="3833791"/>
            <a:ext cx="108565" cy="94767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926CF81-C0E4-A61E-6C78-E2A5F8B011E7}"/>
              </a:ext>
            </a:extLst>
          </p:cNvPr>
          <p:cNvSpPr/>
          <p:nvPr/>
        </p:nvSpPr>
        <p:spPr>
          <a:xfrm rot="10800000">
            <a:off x="3936206" y="6175926"/>
            <a:ext cx="108565" cy="94767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4C45-6E6E-4B5E-512B-074D7017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E3FBFA-3862-CBBB-01E6-4340AD290D92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27EDF0-C123-38A6-9C54-291F6F0F435E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2C5D415-F6BF-B560-DDAB-1B71B58C1070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1B51CD59-2CC5-CC6B-751B-86BAC63F5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F5BA50C4-F525-84A1-7293-ED0CFDC4B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EC1438-C1D4-B0AE-A30A-74B18CB20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D9D8FB6-2767-3674-CA8C-7795BE0E5722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F782387-090E-D0B3-AB0B-39709AE8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15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8A64B-C94A-AA1C-7C7F-818F4A3A5A01}"/>
              </a:ext>
            </a:extLst>
          </p:cNvPr>
          <p:cNvSpPr txBox="1"/>
          <p:nvPr/>
        </p:nvSpPr>
        <p:spPr>
          <a:xfrm>
            <a:off x="262739" y="333091"/>
            <a:ext cx="14093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A9DC6F-2D04-9AF6-BDC4-4D2F801A3F5C}"/>
              </a:ext>
            </a:extLst>
          </p:cNvPr>
          <p:cNvSpPr txBox="1"/>
          <p:nvPr/>
        </p:nvSpPr>
        <p:spPr>
          <a:xfrm>
            <a:off x="359681" y="1392816"/>
            <a:ext cx="96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Search API – build</a:t>
            </a:r>
            <a:r>
              <a:rPr lang="ko-KR" altLang="en-US" dirty="0"/>
              <a:t>된 쿼리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96D421-6BDF-F57D-0B25-F7B73C99F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22" y="1921781"/>
            <a:ext cx="4123281" cy="42918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31883-8883-129A-145B-21390996ECF7}"/>
              </a:ext>
            </a:extLst>
          </p:cNvPr>
          <p:cNvSpPr txBox="1"/>
          <p:nvPr/>
        </p:nvSpPr>
        <p:spPr>
          <a:xfrm>
            <a:off x="3407681" y="2604676"/>
            <a:ext cx="2853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Build</a:t>
            </a:r>
            <a:r>
              <a:rPr lang="ko-KR" altLang="en-US" sz="1400" dirty="0"/>
              <a:t>된 쿼리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A0E39-3F8E-74F4-55BC-73BEA5515431}"/>
              </a:ext>
            </a:extLst>
          </p:cNvPr>
          <p:cNvSpPr txBox="1"/>
          <p:nvPr/>
        </p:nvSpPr>
        <p:spPr>
          <a:xfrm>
            <a:off x="5317025" y="1893877"/>
            <a:ext cx="4691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해당 쿼리에 대한 </a:t>
            </a:r>
            <a:r>
              <a:rPr lang="en-US" altLang="ko-KR" sz="1400" dirty="0"/>
              <a:t>response</a:t>
            </a:r>
            <a:r>
              <a:rPr lang="ko-KR" altLang="en-US" sz="1400" dirty="0"/>
              <a:t> 형식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json</a:t>
            </a:r>
            <a:r>
              <a:rPr lang="en-US" altLang="ko-KR" sz="1400" dirty="0"/>
              <a:t>) </a:t>
            </a:r>
            <a:r>
              <a:rPr lang="ko-KR" altLang="en-US" sz="1400" dirty="0"/>
              <a:t>미리보기 버튼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8980F2-9E23-B9D8-EDD6-AC321A4EE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801" y="2719670"/>
            <a:ext cx="3384203" cy="22107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FC7107-B632-3793-052A-036D542FD8E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06686" y="2047766"/>
            <a:ext cx="810339" cy="1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B243023-35E3-210C-1215-7E49A4C227D8}"/>
              </a:ext>
            </a:extLst>
          </p:cNvPr>
          <p:cNvCxnSpPr>
            <a:stCxn id="9" idx="2"/>
          </p:cNvCxnSpPr>
          <p:nvPr/>
        </p:nvCxnSpPr>
        <p:spPr>
          <a:xfrm>
            <a:off x="7662766" y="2201654"/>
            <a:ext cx="0" cy="40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9AAAA17-1C76-8CF9-349C-1D4E3B248CBF}"/>
              </a:ext>
            </a:extLst>
          </p:cNvPr>
          <p:cNvSpPr txBox="1"/>
          <p:nvPr/>
        </p:nvSpPr>
        <p:spPr>
          <a:xfrm>
            <a:off x="359681" y="9206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 Search &amp; Data API</a:t>
            </a:r>
          </a:p>
        </p:txBody>
      </p:sp>
    </p:spTree>
    <p:extLst>
      <p:ext uri="{BB962C8B-B14F-4D97-AF65-F5344CB8AC3E}">
        <p14:creationId xmlns:p14="http://schemas.microsoft.com/office/powerpoint/2010/main" val="219742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D4261-50F8-F87C-7109-D374ACD7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D4E5D3-3AB7-7D95-F65F-5C57753022E2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25F9B7-C4D7-850E-6DBF-364615B29CB4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6F1DB80-0E93-7E69-E5AC-462C565EF6D8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8243A91B-E50A-116D-7547-0D13E9646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278E630F-997C-FD19-7930-3FC31A4AE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963442F-D847-BCF8-6025-833EAE1AC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9C8C6D-3D24-C3B7-434B-056000D6038A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1FFD864-A4E1-1735-DC26-E468F3D7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16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F3315-7F01-E390-7DB1-58A7026E4DD2}"/>
              </a:ext>
            </a:extLst>
          </p:cNvPr>
          <p:cNvSpPr txBox="1"/>
          <p:nvPr/>
        </p:nvSpPr>
        <p:spPr>
          <a:xfrm>
            <a:off x="262739" y="333091"/>
            <a:ext cx="14093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E704D-CA6F-1AE2-D556-23D89D73353C}"/>
              </a:ext>
            </a:extLst>
          </p:cNvPr>
          <p:cNvSpPr txBox="1"/>
          <p:nvPr/>
        </p:nvSpPr>
        <p:spPr>
          <a:xfrm>
            <a:off x="359681" y="1392816"/>
            <a:ext cx="964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Search API - python</a:t>
            </a:r>
            <a:r>
              <a:rPr lang="ko-KR" altLang="en-US" dirty="0"/>
              <a:t>에서 요청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117C1-5241-B5A7-C658-E6A978FF3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5" y="1888239"/>
            <a:ext cx="7207651" cy="4484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50E23-AE76-691E-04AB-098FFFDD7CF1}"/>
              </a:ext>
            </a:extLst>
          </p:cNvPr>
          <p:cNvSpPr txBox="1"/>
          <p:nvPr/>
        </p:nvSpPr>
        <p:spPr>
          <a:xfrm>
            <a:off x="6947937" y="1629560"/>
            <a:ext cx="241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실습 예정</a:t>
            </a:r>
            <a:endParaRPr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4BE1E-7F0B-A3E5-7AEE-B253CDF24400}"/>
              </a:ext>
            </a:extLst>
          </p:cNvPr>
          <p:cNvSpPr txBox="1"/>
          <p:nvPr/>
        </p:nvSpPr>
        <p:spPr>
          <a:xfrm>
            <a:off x="8294030" y="2633044"/>
            <a:ext cx="241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방금 </a:t>
            </a:r>
            <a:r>
              <a:rPr lang="en-US" altLang="ko-KR" sz="1200" dirty="0"/>
              <a:t>build</a:t>
            </a:r>
            <a:r>
              <a:rPr lang="ko-KR" altLang="en-US" sz="1200" dirty="0"/>
              <a:t>한 쿼리</a:t>
            </a:r>
            <a:endParaRPr lang="en-US" altLang="ko-KR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96C847D-E6C2-FB27-8B76-FE4028A1F16C}"/>
              </a:ext>
            </a:extLst>
          </p:cNvPr>
          <p:cNvCxnSpPr>
            <a:cxnSpLocks/>
          </p:cNvCxnSpPr>
          <p:nvPr/>
        </p:nvCxnSpPr>
        <p:spPr>
          <a:xfrm flipV="1">
            <a:off x="7752703" y="2756028"/>
            <a:ext cx="541327" cy="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CCC548-3426-2C6B-0F17-9A218C5BD3E8}"/>
              </a:ext>
            </a:extLst>
          </p:cNvPr>
          <p:cNvSpPr/>
          <p:nvPr/>
        </p:nvSpPr>
        <p:spPr>
          <a:xfrm>
            <a:off x="1614557" y="3375818"/>
            <a:ext cx="2593549" cy="160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DDB998-FAF6-DD8B-A085-DAA425A26169}"/>
              </a:ext>
            </a:extLst>
          </p:cNvPr>
          <p:cNvSpPr txBox="1"/>
          <p:nvPr/>
        </p:nvSpPr>
        <p:spPr>
          <a:xfrm>
            <a:off x="4756009" y="3298368"/>
            <a:ext cx="241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Search API endpoint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497B1AF-E978-6634-A5CD-4254166A890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214682" y="3436868"/>
            <a:ext cx="541327" cy="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233C66-1457-1707-7461-7B812D3DE8DF}"/>
              </a:ext>
            </a:extLst>
          </p:cNvPr>
          <p:cNvSpPr/>
          <p:nvPr/>
        </p:nvSpPr>
        <p:spPr>
          <a:xfrm>
            <a:off x="1969121" y="2675786"/>
            <a:ext cx="5753257" cy="160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5F6DD2-6C18-6EAC-EE6F-620DCA276B2B}"/>
              </a:ext>
            </a:extLst>
          </p:cNvPr>
          <p:cNvSpPr/>
          <p:nvPr/>
        </p:nvSpPr>
        <p:spPr>
          <a:xfrm>
            <a:off x="814132" y="4840537"/>
            <a:ext cx="3094928" cy="1555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5D2DB2-7528-5528-3725-82ACA0CEF0FD}"/>
              </a:ext>
            </a:extLst>
          </p:cNvPr>
          <p:cNvSpPr txBox="1"/>
          <p:nvPr/>
        </p:nvSpPr>
        <p:spPr>
          <a:xfrm>
            <a:off x="4450387" y="5458183"/>
            <a:ext cx="241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Response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CB9204-A472-513B-CD08-25735518019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909060" y="5596683"/>
            <a:ext cx="541327" cy="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A764435-DD0D-11BE-EFE5-16D749EFC246}"/>
              </a:ext>
            </a:extLst>
          </p:cNvPr>
          <p:cNvSpPr txBox="1"/>
          <p:nvPr/>
        </p:nvSpPr>
        <p:spPr>
          <a:xfrm>
            <a:off x="359681" y="9206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 Search &amp; Data API</a:t>
            </a:r>
          </a:p>
        </p:txBody>
      </p:sp>
    </p:spTree>
    <p:extLst>
      <p:ext uri="{BB962C8B-B14F-4D97-AF65-F5344CB8AC3E}">
        <p14:creationId xmlns:p14="http://schemas.microsoft.com/office/powerpoint/2010/main" val="143499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90FA-D137-C4F1-24BA-DF3A651B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91F85E-0207-8AE1-1F2C-F27D69625C85}"/>
              </a:ext>
            </a:extLst>
          </p:cNvPr>
          <p:cNvSpPr/>
          <p:nvPr/>
        </p:nvSpPr>
        <p:spPr>
          <a:xfrm>
            <a:off x="609601" y="2495740"/>
            <a:ext cx="9220200" cy="12003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C01C3C-0995-A02C-E6A6-2C44684804FB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30EE6F-3374-0849-24D9-D0CD6F961D7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373996-CF28-C963-E500-9754A2A1504E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338CEE03-72C9-9D18-F723-6C10BB029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5CCED400-8FC3-BE1B-392B-96431843B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4505BBB-5722-0FE8-EE00-0785D6F6D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127E53-69C0-AF10-7ACA-CC84DCD9F91A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2E82F5C-0CC2-FC4C-AAA9-6776D860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17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CFEA1-AF49-8F8F-536D-24203DD3D906}"/>
              </a:ext>
            </a:extLst>
          </p:cNvPr>
          <p:cNvSpPr txBox="1"/>
          <p:nvPr/>
        </p:nvSpPr>
        <p:spPr>
          <a:xfrm>
            <a:off x="262739" y="333091"/>
            <a:ext cx="14093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545E9-2511-D273-3412-5C57CDE4FA2D}"/>
              </a:ext>
            </a:extLst>
          </p:cNvPr>
          <p:cNvSpPr txBox="1"/>
          <p:nvPr/>
        </p:nvSpPr>
        <p:spPr>
          <a:xfrm>
            <a:off x="359681" y="1392877"/>
            <a:ext cx="9648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Data API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PDB entry ID</a:t>
            </a:r>
            <a:r>
              <a:rPr lang="ko-KR" altLang="en-US" dirty="0"/>
              <a:t>를 바탕으로 </a:t>
            </a:r>
            <a:r>
              <a:rPr lang="en-US" altLang="ko-KR" dirty="0"/>
              <a:t>entry</a:t>
            </a:r>
            <a:r>
              <a:rPr lang="ko-KR" altLang="en-US" dirty="0"/>
              <a:t>에 대한 다양한 정보를 가져올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예제</a:t>
            </a:r>
            <a:r>
              <a:rPr lang="en-US" altLang="ko-KR" dirty="0"/>
              <a:t>: PDB entry ID - 5M3B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3A4D9-25E1-7B21-668A-8915527C4723}"/>
              </a:ext>
            </a:extLst>
          </p:cNvPr>
          <p:cNvSpPr txBox="1"/>
          <p:nvPr/>
        </p:nvSpPr>
        <p:spPr>
          <a:xfrm>
            <a:off x="2948536" y="2593206"/>
            <a:ext cx="7625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6"/>
              </a:rPr>
              <a:t>https://files.rcsb.org/view/5M3B.cif</a:t>
            </a:r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https://data.rcsb.org/rest/v1/core/entry/5M3B</a:t>
            </a:r>
            <a:endParaRPr lang="en-US" altLang="ko-KR" sz="1400" dirty="0"/>
          </a:p>
          <a:p>
            <a:r>
              <a:rPr lang="en-US" altLang="ko-KR" sz="1400" dirty="0">
                <a:hlinkClick r:id="rId8"/>
              </a:rPr>
              <a:t>https://data.rcsb.org/rest/v1/core/polymer_entity/5M3B/1</a:t>
            </a:r>
            <a:endParaRPr lang="en-US" altLang="ko-KR" sz="1400" dirty="0"/>
          </a:p>
          <a:p>
            <a:r>
              <a:rPr lang="en-US" altLang="ko-KR" sz="1400" dirty="0">
                <a:hlinkClick r:id="rId9"/>
              </a:rPr>
              <a:t>https://data.rcsb.org/rest/v1/core/polymer_entity_instance/5M3B/A</a:t>
            </a:r>
            <a:endParaRPr lang="en-US" altLang="ko-KR" sz="1400" dirty="0"/>
          </a:p>
          <a:p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47140-1D11-17CA-7F80-C28A5FEAA281}"/>
              </a:ext>
            </a:extLst>
          </p:cNvPr>
          <p:cNvSpPr txBox="1"/>
          <p:nvPr/>
        </p:nvSpPr>
        <p:spPr>
          <a:xfrm>
            <a:off x="678568" y="2593206"/>
            <a:ext cx="60974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PDBx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mmCIF</a:t>
            </a:r>
            <a:r>
              <a:rPr lang="en-US" altLang="ko-KR" sz="1400" b="1" dirty="0"/>
              <a:t> contents</a:t>
            </a:r>
          </a:p>
          <a:p>
            <a:r>
              <a:rPr lang="en-US" altLang="ko-KR" sz="1400" b="1" dirty="0"/>
              <a:t>Entry level info.</a:t>
            </a:r>
          </a:p>
          <a:p>
            <a:r>
              <a:rPr lang="en-US" altLang="ko-KR" sz="1400" b="1" dirty="0"/>
              <a:t>Entity level info.</a:t>
            </a:r>
          </a:p>
          <a:p>
            <a:r>
              <a:rPr lang="en-US" altLang="ko-KR" sz="1400" b="1" dirty="0"/>
              <a:t>Instance level info.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E72289-150A-828D-9FC8-46F65CCAE26D}"/>
              </a:ext>
            </a:extLst>
          </p:cNvPr>
          <p:cNvSpPr txBox="1"/>
          <p:nvPr/>
        </p:nvSpPr>
        <p:spPr>
          <a:xfrm>
            <a:off x="678568" y="3824308"/>
            <a:ext cx="10155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주로 사용되는 것은</a:t>
            </a:r>
            <a:r>
              <a:rPr lang="en-US" altLang="ko-KR" sz="1600" dirty="0"/>
              <a:t> </a:t>
            </a:r>
            <a:r>
              <a:rPr lang="ko-KR" altLang="en-US" sz="1600" dirty="0"/>
              <a:t>첫 번째 </a:t>
            </a:r>
            <a:r>
              <a:rPr lang="en-US" altLang="ko-KR" sz="1600" dirty="0"/>
              <a:t>endpoint.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끝을 </a:t>
            </a:r>
            <a:r>
              <a:rPr lang="en-US" altLang="ko-KR" sz="1600" dirty="0"/>
              <a:t>‘.</a:t>
            </a:r>
            <a:r>
              <a:rPr lang="en-US" altLang="ko-KR" sz="1600" dirty="0" err="1"/>
              <a:t>pdb</a:t>
            </a:r>
            <a:r>
              <a:rPr lang="en-US" altLang="ko-KR" sz="1600" dirty="0"/>
              <a:t>’</a:t>
            </a:r>
            <a:r>
              <a:rPr lang="ko-KR" altLang="en-US" sz="1600" dirty="0"/>
              <a:t>로 바꾸면 </a:t>
            </a:r>
            <a:r>
              <a:rPr lang="en-US" altLang="ko-KR" sz="1600" dirty="0" err="1"/>
              <a:t>pdb</a:t>
            </a:r>
            <a:r>
              <a:rPr lang="en-US" altLang="ko-KR" sz="1600" dirty="0"/>
              <a:t> format </a:t>
            </a:r>
            <a:r>
              <a:rPr lang="ko-KR" altLang="en-US" sz="1600" dirty="0"/>
              <a:t>반환 </a:t>
            </a:r>
            <a:r>
              <a:rPr lang="en-US" altLang="ko-KR" sz="1600" dirty="0"/>
              <a:t>(https://files.rcsb.org/view/5M3B.pdb)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AD85-7AE1-0E54-1A94-8B688AB9D1EC}"/>
              </a:ext>
            </a:extLst>
          </p:cNvPr>
          <p:cNvSpPr txBox="1"/>
          <p:nvPr/>
        </p:nvSpPr>
        <p:spPr>
          <a:xfrm>
            <a:off x="7877258" y="2993315"/>
            <a:ext cx="1366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Entity id: 1</a:t>
            </a:r>
            <a:endParaRPr lang="ko-KR" altLang="en-US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488833-CBB6-FAC8-5DA0-188A8C93C94E}"/>
              </a:ext>
            </a:extLst>
          </p:cNvPr>
          <p:cNvSpPr txBox="1"/>
          <p:nvPr/>
        </p:nvSpPr>
        <p:spPr>
          <a:xfrm>
            <a:off x="8642301" y="3285703"/>
            <a:ext cx="1366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Instance id: A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A08F3D-7CDE-EB31-135A-3049E4CF0374}"/>
              </a:ext>
            </a:extLst>
          </p:cNvPr>
          <p:cNvSpPr txBox="1"/>
          <p:nvPr/>
        </p:nvSpPr>
        <p:spPr>
          <a:xfrm>
            <a:off x="5960439" y="2593206"/>
            <a:ext cx="1366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Entry id: 5M3B</a:t>
            </a:r>
            <a:endParaRPr lang="ko-KR" alt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136569-1220-0EF8-3622-E79C1D5D2570}"/>
              </a:ext>
            </a:extLst>
          </p:cNvPr>
          <p:cNvSpPr txBox="1"/>
          <p:nvPr/>
        </p:nvSpPr>
        <p:spPr>
          <a:xfrm>
            <a:off x="359681" y="9206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 Search &amp; Data 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397B6C-1BDD-4EAA-D944-FF3F1E1DE2AF}"/>
              </a:ext>
            </a:extLst>
          </p:cNvPr>
          <p:cNvSpPr txBox="1"/>
          <p:nvPr/>
        </p:nvSpPr>
        <p:spPr>
          <a:xfrm>
            <a:off x="-1555" y="6627168"/>
            <a:ext cx="60975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https://pdb101.rcsb.org/learn/guide-to-understanding-pdb-data/introduction-to-rcsb-pdb-apis</a:t>
            </a:r>
          </a:p>
        </p:txBody>
      </p:sp>
    </p:spTree>
    <p:extLst>
      <p:ext uri="{BB962C8B-B14F-4D97-AF65-F5344CB8AC3E}">
        <p14:creationId xmlns:p14="http://schemas.microsoft.com/office/powerpoint/2010/main" val="28179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7924-D2E1-8BC2-0AEC-8F2D900D7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F195C3-BF5D-507A-1BB8-94F39274215A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B0026C-39A8-5705-E025-DF52A45A2313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E5719D4-A36F-4472-BF48-BEC31B52D95D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CCACF471-A423-092C-903F-575967AE8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AB342AD4-68F0-3D9C-01FA-58086AE30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651D1B1-B225-66D6-111E-ABF6B6124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D058D9-7545-EC8E-5140-DCCD56D0D375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28AB1A2-0B5A-601F-1B01-AAEFB0B6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18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624FD-D18B-746E-C53B-274E30131495}"/>
              </a:ext>
            </a:extLst>
          </p:cNvPr>
          <p:cNvSpPr txBox="1"/>
          <p:nvPr/>
        </p:nvSpPr>
        <p:spPr>
          <a:xfrm>
            <a:off x="262739" y="333091"/>
            <a:ext cx="140936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29579-9B41-470F-5626-8099D9244BAA}"/>
              </a:ext>
            </a:extLst>
          </p:cNvPr>
          <p:cNvSpPr txBox="1"/>
          <p:nvPr/>
        </p:nvSpPr>
        <p:spPr>
          <a:xfrm>
            <a:off x="359681" y="1392877"/>
            <a:ext cx="9648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Data API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PDB entry ID</a:t>
            </a:r>
            <a:r>
              <a:rPr lang="ko-KR" altLang="en-US" dirty="0"/>
              <a:t>를 바탕으로 </a:t>
            </a:r>
            <a:r>
              <a:rPr lang="en-US" altLang="ko-KR" dirty="0"/>
              <a:t>entry</a:t>
            </a:r>
            <a:r>
              <a:rPr lang="ko-KR" altLang="en-US" dirty="0"/>
              <a:t>에 대한 다양한 정보를 가져올 수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예제</a:t>
            </a:r>
            <a:r>
              <a:rPr lang="en-US" altLang="ko-KR" dirty="0"/>
              <a:t>: PDB entry ID - 5M3B</a:t>
            </a:r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330258-77D9-DB55-BD66-F4A8504FA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552" y="2065478"/>
            <a:ext cx="6597174" cy="4620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CF96D9-5095-03A2-0FAB-137B4A440705}"/>
              </a:ext>
            </a:extLst>
          </p:cNvPr>
          <p:cNvSpPr/>
          <p:nvPr/>
        </p:nvSpPr>
        <p:spPr>
          <a:xfrm>
            <a:off x="5124003" y="4033496"/>
            <a:ext cx="2503141" cy="1604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F25D4-58BB-01EE-F1E7-1C4C25C310A6}"/>
              </a:ext>
            </a:extLst>
          </p:cNvPr>
          <p:cNvSpPr txBox="1"/>
          <p:nvPr/>
        </p:nvSpPr>
        <p:spPr>
          <a:xfrm>
            <a:off x="8025394" y="3995350"/>
            <a:ext cx="24100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PDBx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mmcif</a:t>
            </a:r>
            <a:r>
              <a:rPr lang="en-US" altLang="ko-KR" sz="1200" dirty="0">
                <a:solidFill>
                  <a:schemeClr val="bg1"/>
                </a:solidFill>
              </a:rPr>
              <a:t> API endpoint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9CCE445-B603-CC99-0E3B-5601ED6F2ABF}"/>
              </a:ext>
            </a:extLst>
          </p:cNvPr>
          <p:cNvCxnSpPr>
            <a:cxnSpLocks/>
          </p:cNvCxnSpPr>
          <p:nvPr/>
        </p:nvCxnSpPr>
        <p:spPr>
          <a:xfrm>
            <a:off x="7627144" y="4133850"/>
            <a:ext cx="402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9F257E-45EE-9A49-AB8E-AABB87114EBA}"/>
              </a:ext>
            </a:extLst>
          </p:cNvPr>
          <p:cNvSpPr/>
          <p:nvPr/>
        </p:nvSpPr>
        <p:spPr>
          <a:xfrm>
            <a:off x="4282272" y="4866578"/>
            <a:ext cx="5726235" cy="18087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8E1F2-907E-A8DC-837C-22C8A93C1F75}"/>
              </a:ext>
            </a:extLst>
          </p:cNvPr>
          <p:cNvSpPr txBox="1"/>
          <p:nvPr/>
        </p:nvSpPr>
        <p:spPr>
          <a:xfrm>
            <a:off x="9123830" y="4866578"/>
            <a:ext cx="1086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29CBE-EF29-330C-749E-502797C27807}"/>
              </a:ext>
            </a:extLst>
          </p:cNvPr>
          <p:cNvSpPr txBox="1"/>
          <p:nvPr/>
        </p:nvSpPr>
        <p:spPr>
          <a:xfrm>
            <a:off x="359681" y="9206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 Search &amp; Data API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88AF0D-99EF-AE82-8554-B6FD7AC5D8DD}"/>
              </a:ext>
            </a:extLst>
          </p:cNvPr>
          <p:cNvSpPr txBox="1"/>
          <p:nvPr/>
        </p:nvSpPr>
        <p:spPr>
          <a:xfrm>
            <a:off x="10056810" y="1795249"/>
            <a:ext cx="1775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실습 예정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4987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ED98C-07C8-4F5B-116B-FDB6A5850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599554-7ECE-8C6F-5E69-156D4BF16186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003F1F-3E1B-E6A0-99F8-53B4AF7300AC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13AE67-9B76-9380-3CF4-4571B3384E26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98988C15-D34F-B134-2FB9-1C4AC2755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AE3AF9CD-FC55-2587-02C6-27A05BBF8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960D23-071B-6FCF-9AF6-07968ECE1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AB2917-EFB3-B98C-B674-F49D818EEC96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2083301-0546-7362-ECA8-DE145F4E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19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0C659-C512-6E3A-49D1-1461CDD3ED27}"/>
              </a:ext>
            </a:extLst>
          </p:cNvPr>
          <p:cNvSpPr txBox="1"/>
          <p:nvPr/>
        </p:nvSpPr>
        <p:spPr>
          <a:xfrm>
            <a:off x="262739" y="333091"/>
            <a:ext cx="21210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PDBx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mmCIF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5C1EE-90AC-B0C2-7C19-63F44699A0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935"/>
          <a:stretch/>
        </p:blipFill>
        <p:spPr>
          <a:xfrm>
            <a:off x="262165" y="931151"/>
            <a:ext cx="4118494" cy="5827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FA373-B79C-6761-12A0-086D30905035}"/>
              </a:ext>
            </a:extLst>
          </p:cNvPr>
          <p:cNvSpPr txBox="1"/>
          <p:nvPr/>
        </p:nvSpPr>
        <p:spPr>
          <a:xfrm>
            <a:off x="5238042" y="992804"/>
            <a:ext cx="727327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보는법</a:t>
            </a:r>
            <a:r>
              <a:rPr lang="en-US" altLang="ko-KR" sz="1800" b="1" dirty="0"/>
              <a:t>?</a:t>
            </a:r>
          </a:p>
          <a:p>
            <a:r>
              <a:rPr lang="en-US" altLang="ko-KR" sz="1600" dirty="0"/>
              <a:t>1) </a:t>
            </a:r>
            <a:r>
              <a:rPr lang="ko-KR" altLang="en-US" sz="1600" dirty="0"/>
              <a:t>주석</a:t>
            </a:r>
            <a:r>
              <a:rPr lang="en-US" altLang="ko-KR" sz="1600" dirty="0"/>
              <a:t>(#) </a:t>
            </a:r>
            <a:r>
              <a:rPr lang="ko-KR" altLang="en-US" sz="1600" dirty="0"/>
              <a:t>을 구분자로 </a:t>
            </a:r>
            <a:r>
              <a:rPr lang="en-US" altLang="ko-KR" sz="1600" dirty="0"/>
              <a:t>data category block</a:t>
            </a:r>
            <a:r>
              <a:rPr lang="ko-KR" altLang="en-US" sz="1600" dirty="0"/>
              <a:t>이 나열</a:t>
            </a:r>
            <a:endParaRPr lang="en-US" altLang="ko-KR" sz="1600" dirty="0"/>
          </a:p>
          <a:p>
            <a:r>
              <a:rPr lang="en-US" altLang="ko-KR" sz="1600" dirty="0"/>
              <a:t>2) key value </a:t>
            </a:r>
            <a:r>
              <a:rPr lang="ko-KR" altLang="en-US" sz="1600" dirty="0"/>
              <a:t>형태로 각 </a:t>
            </a: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item</a:t>
            </a:r>
            <a:r>
              <a:rPr lang="ko-KR" altLang="en-US" sz="1600" dirty="0"/>
              <a:t>이 표현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category </a:t>
            </a:r>
            <a:r>
              <a:rPr lang="ko-KR" altLang="en-US" sz="1600" dirty="0"/>
              <a:t>⊇</a:t>
            </a:r>
            <a:r>
              <a:rPr lang="en-US" altLang="ko-KR" sz="1600" dirty="0"/>
              <a:t> Data item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A04BB-359A-F29C-F3D5-E0DF2E2D93EB}"/>
              </a:ext>
            </a:extLst>
          </p:cNvPr>
          <p:cNvSpPr txBox="1"/>
          <p:nvPr/>
        </p:nvSpPr>
        <p:spPr>
          <a:xfrm>
            <a:off x="5238042" y="26441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주요 데이터 카테고리</a:t>
            </a:r>
            <a:endParaRPr lang="en-US" altLang="ko-KR" sz="1600" b="1" dirty="0"/>
          </a:p>
          <a:p>
            <a:r>
              <a:rPr lang="en-US" altLang="ko-KR" sz="1600" dirty="0"/>
              <a:t>_entity</a:t>
            </a:r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entity_poly</a:t>
            </a:r>
            <a:endParaRPr lang="en-US" altLang="ko-KR" sz="1600" dirty="0"/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pdbx_entity_nonpoly</a:t>
            </a:r>
            <a:endParaRPr lang="en-US" altLang="ko-KR" sz="1600" dirty="0"/>
          </a:p>
          <a:p>
            <a:r>
              <a:rPr lang="en-US" altLang="ko-KR" sz="1600" dirty="0"/>
              <a:t>_</a:t>
            </a:r>
            <a:r>
              <a:rPr lang="en-US" altLang="ko-KR" sz="1600" dirty="0" err="1"/>
              <a:t>atom_site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42B8EB-F8F4-12D3-47B1-E43988560274}"/>
              </a:ext>
            </a:extLst>
          </p:cNvPr>
          <p:cNvSpPr txBox="1"/>
          <p:nvPr/>
        </p:nvSpPr>
        <p:spPr>
          <a:xfrm>
            <a:off x="5933501" y="6551262"/>
            <a:ext cx="6136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카테고리별 정보 </a:t>
            </a:r>
            <a:r>
              <a:rPr lang="en-US" altLang="ko-KR" sz="1200" b="1" dirty="0"/>
              <a:t>| </a:t>
            </a:r>
            <a:r>
              <a:rPr lang="ko-KR" altLang="en-US" sz="1200" dirty="0">
                <a:hlinkClick r:id="rId7"/>
              </a:rPr>
              <a:t>https://mmcif.wwpdb.org/dictionaries/mmcif_pdbx_v50.dic/Index/</a:t>
            </a:r>
            <a:endParaRPr lang="en-US" altLang="ko-KR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6A01CA-C2C1-64AE-D869-2220D82DFC5D}"/>
              </a:ext>
            </a:extLst>
          </p:cNvPr>
          <p:cNvSpPr/>
          <p:nvPr/>
        </p:nvSpPr>
        <p:spPr>
          <a:xfrm>
            <a:off x="262165" y="3024967"/>
            <a:ext cx="2121667" cy="1360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47909-E036-593C-3593-9AA96DCBEA6A}"/>
              </a:ext>
            </a:extLst>
          </p:cNvPr>
          <p:cNvSpPr txBox="1"/>
          <p:nvPr/>
        </p:nvSpPr>
        <p:spPr>
          <a:xfrm>
            <a:off x="2383832" y="3041472"/>
            <a:ext cx="237478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loop_ </a:t>
            </a:r>
            <a:r>
              <a:rPr lang="en-US" altLang="ko-KR" sz="1050" dirty="0">
                <a:sym typeface="Wingdings" panose="05000000000000000000" pitchFamily="2" charset="2"/>
              </a:rPr>
              <a:t> tabular style </a:t>
            </a:r>
            <a:r>
              <a:rPr lang="ko-KR" altLang="en-US" sz="1050" dirty="0">
                <a:sym typeface="Wingdings" panose="05000000000000000000" pitchFamily="2" charset="2"/>
              </a:rPr>
              <a:t>을 의미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sym typeface="Wingdings" panose="05000000000000000000" pitchFamily="2" charset="2"/>
              </a:rPr>
              <a:t>Data category</a:t>
            </a:r>
            <a:br>
              <a:rPr lang="en-US" altLang="ko-KR" sz="1050" dirty="0">
                <a:sym typeface="Wingdings" panose="05000000000000000000" pitchFamily="2" charset="2"/>
              </a:rPr>
            </a:br>
            <a:r>
              <a:rPr lang="en-US" altLang="ko-KR" sz="1050" dirty="0">
                <a:sym typeface="Wingdings" panose="05000000000000000000" pitchFamily="2" charset="2"/>
              </a:rPr>
              <a:t> _</a:t>
            </a:r>
            <a:r>
              <a:rPr lang="en-US" altLang="ko-KR" sz="1050" dirty="0" err="1">
                <a:sym typeface="Wingdings" panose="05000000000000000000" pitchFamily="2" charset="2"/>
              </a:rPr>
              <a:t>pdbx_audit_revision_history</a:t>
            </a:r>
            <a:endParaRPr lang="en-US" altLang="ko-KR" sz="105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1050" dirty="0">
                <a:sym typeface="Wingdings" panose="05000000000000000000" pitchFamily="2" charset="2"/>
              </a:rPr>
              <a:t>Data items (key)</a:t>
            </a:r>
            <a:r>
              <a:rPr lang="ko-KR" altLang="en-US" sz="1050" dirty="0">
                <a:sym typeface="Wingdings" panose="05000000000000000000" pitchFamily="2" charset="2"/>
              </a:rPr>
              <a:t> </a:t>
            </a:r>
            <a:br>
              <a:rPr lang="en-US" altLang="ko-KR" sz="1050" dirty="0">
                <a:sym typeface="Wingdings" panose="05000000000000000000" pitchFamily="2" charset="2"/>
              </a:rPr>
            </a:br>
            <a:r>
              <a:rPr lang="en-US" altLang="ko-KR" sz="1050" dirty="0">
                <a:sym typeface="Wingdings" panose="05000000000000000000" pitchFamily="2" charset="2"/>
              </a:rPr>
              <a:t> ordinal, </a:t>
            </a:r>
            <a:r>
              <a:rPr lang="en-US" altLang="ko-KR" sz="1050" dirty="0" err="1">
                <a:sym typeface="Wingdings" panose="05000000000000000000" pitchFamily="2" charset="2"/>
              </a:rPr>
              <a:t>data_content_type</a:t>
            </a:r>
            <a:r>
              <a:rPr lang="en-US" altLang="ko-KR" sz="1050" dirty="0">
                <a:sym typeface="Wingdings" panose="05000000000000000000" pitchFamily="2" charset="2"/>
              </a:rPr>
              <a:t> …</a:t>
            </a:r>
            <a:br>
              <a:rPr lang="en-US" altLang="ko-KR" sz="1050" dirty="0">
                <a:sym typeface="Wingdings" panose="05000000000000000000" pitchFamily="2" charset="2"/>
              </a:rPr>
            </a:br>
            <a:r>
              <a:rPr lang="en-US" altLang="ko-KR" sz="1050" dirty="0">
                <a:sym typeface="Wingdings" panose="05000000000000000000" pitchFamily="2" charset="2"/>
              </a:rPr>
              <a:t>    (5</a:t>
            </a:r>
            <a:r>
              <a:rPr lang="ko-KR" altLang="en-US" sz="1050" dirty="0">
                <a:sym typeface="Wingdings" panose="05000000000000000000" pitchFamily="2" charset="2"/>
              </a:rPr>
              <a:t>개</a:t>
            </a:r>
            <a:r>
              <a:rPr lang="en-US" altLang="ko-KR" sz="1050" dirty="0">
                <a:sym typeface="Wingdings" panose="05000000000000000000" pitchFamily="2" charset="2"/>
              </a:rPr>
              <a:t>)</a:t>
            </a:r>
            <a:endParaRPr lang="ko-KR" altLang="en-US" sz="10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7AA45F-FF56-8188-2D90-4E8A7AFCD1AF}"/>
              </a:ext>
            </a:extLst>
          </p:cNvPr>
          <p:cNvSpPr/>
          <p:nvPr/>
        </p:nvSpPr>
        <p:spPr>
          <a:xfrm>
            <a:off x="262165" y="1444174"/>
            <a:ext cx="3805982" cy="365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6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62F46-4CF7-7CFB-1A5C-25C8A614B0DF}"/>
              </a:ext>
            </a:extLst>
          </p:cNvPr>
          <p:cNvSpPr txBox="1"/>
          <p:nvPr/>
        </p:nvSpPr>
        <p:spPr>
          <a:xfrm>
            <a:off x="262739" y="333091"/>
            <a:ext cx="125707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 - Understanding Protein Structure </a:t>
            </a:r>
          </a:p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Protein Data Bank</a:t>
            </a:r>
          </a:p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Hierarchy</a:t>
            </a:r>
          </a:p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 API</a:t>
            </a:r>
          </a:p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PDBx</a:t>
            </a: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kumimoji="1" lang="en-US" altLang="ko-KR" sz="2000" b="1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mmCIF</a:t>
            </a:r>
            <a:endParaRPr kumimoji="1" lang="en-US" altLang="ko-KR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marL="342900" indent="-342900"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buFont typeface="Arial" panose="020B0604020202020204" pitchFamily="34" charset="0"/>
              <a:buChar char="•"/>
              <a:tabLst>
                <a:tab pos="0" algn="l"/>
              </a:tabLst>
              <a:defRPr/>
            </a:pPr>
            <a:r>
              <a:rPr kumimoji="1" lang="en-US" altLang="ko-KR" sz="2000" b="1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Biopython</a:t>
            </a:r>
            <a:r>
              <a:rPr kumimoji="1"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 Parser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71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D8BCE-8C9D-BE65-5AD8-831726EFB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3CE2BF-B372-EF05-173F-67A53754BDF8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14DEAE-04C5-1582-9E8C-A1760FB9CCA4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2E0E27A-A7E5-005C-1EE1-50AC604001CC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C898B371-DC38-9E93-122C-38DEF8C42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48035CDD-1135-B998-9D20-54D3B78D7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4C9410B-C5B0-0031-11D6-F76F133F2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3415409-F6D0-8B1A-7C77-6E35303132CA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946127F-6FAE-3EDB-32BD-61E475EE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20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A1BF2-C6A5-FC14-8078-AB27D317ED68}"/>
              </a:ext>
            </a:extLst>
          </p:cNvPr>
          <p:cNvSpPr txBox="1"/>
          <p:nvPr/>
        </p:nvSpPr>
        <p:spPr>
          <a:xfrm>
            <a:off x="262739" y="333091"/>
            <a:ext cx="21210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PDBx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mmCIF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3FDB90-17A3-A99C-F9B3-E35BC2732F75}"/>
              </a:ext>
            </a:extLst>
          </p:cNvPr>
          <p:cNvSpPr txBox="1"/>
          <p:nvPr/>
        </p:nvSpPr>
        <p:spPr>
          <a:xfrm>
            <a:off x="262165" y="8626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entry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- 7I16</a:t>
            </a:r>
            <a:r>
              <a:rPr lang="ko-KR" altLang="en-US" sz="2000" b="1" dirty="0"/>
              <a:t> 예제</a:t>
            </a:r>
            <a:endParaRPr lang="en-US" altLang="ko-KR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70B9FA-DDEB-7D93-0A5C-2D3BB9CE80B1}"/>
              </a:ext>
            </a:extLst>
          </p:cNvPr>
          <p:cNvSpPr txBox="1"/>
          <p:nvPr/>
        </p:nvSpPr>
        <p:spPr>
          <a:xfrm>
            <a:off x="4708732" y="2050507"/>
            <a:ext cx="177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</a:t>
            </a:r>
            <a:r>
              <a:rPr lang="en-US" altLang="ko-KR" dirty="0">
                <a:solidFill>
                  <a:schemeClr val="bg1"/>
                </a:solidFill>
              </a:rPr>
              <a:t>entity </a:t>
            </a:r>
            <a:r>
              <a:rPr lang="ko-KR" altLang="en-US" dirty="0">
                <a:solidFill>
                  <a:schemeClr val="bg1"/>
                </a:solidFill>
              </a:rPr>
              <a:t>정보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0B9139C-F63D-C703-1E79-9C047B736F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813" b="19186"/>
          <a:stretch/>
        </p:blipFill>
        <p:spPr>
          <a:xfrm>
            <a:off x="5816623" y="1338116"/>
            <a:ext cx="4632574" cy="46929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1BF3196-D177-34E9-3E26-F9734B82FC8C}"/>
              </a:ext>
            </a:extLst>
          </p:cNvPr>
          <p:cNvSpPr txBox="1"/>
          <p:nvPr/>
        </p:nvSpPr>
        <p:spPr>
          <a:xfrm>
            <a:off x="10527997" y="4797017"/>
            <a:ext cx="15846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_</a:t>
            </a:r>
            <a:r>
              <a:rPr lang="en-US" altLang="ko-KR" sz="1400" b="1" dirty="0" err="1"/>
              <a:t>entity_poly</a:t>
            </a:r>
            <a:endParaRPr lang="en-US" altLang="ko-KR" sz="1400" b="1" dirty="0"/>
          </a:p>
          <a:p>
            <a:r>
              <a:rPr lang="en-US" altLang="ko-KR" sz="1400" dirty="0"/>
              <a:t>: Polymer entity </a:t>
            </a:r>
            <a:r>
              <a:rPr lang="ko-KR" altLang="en-US" sz="1400" dirty="0"/>
              <a:t>관련 정보</a:t>
            </a:r>
            <a:endParaRPr lang="en-US" altLang="ko-KR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4E73AA-98F5-3616-0918-0A3496E60625}"/>
              </a:ext>
            </a:extLst>
          </p:cNvPr>
          <p:cNvSpPr txBox="1"/>
          <p:nvPr/>
        </p:nvSpPr>
        <p:spPr>
          <a:xfrm>
            <a:off x="10527997" y="2125420"/>
            <a:ext cx="15846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_entity</a:t>
            </a:r>
          </a:p>
          <a:p>
            <a:r>
              <a:rPr lang="en-US" altLang="ko-KR" sz="1400" dirty="0"/>
              <a:t>: Unique entity</a:t>
            </a:r>
            <a:br>
              <a:rPr lang="en-US" altLang="ko-KR" sz="1400" dirty="0"/>
            </a:br>
            <a:r>
              <a:rPr lang="ko-KR" altLang="en-US" sz="1400" dirty="0"/>
              <a:t>관련 정보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337F72C-8B00-70C0-340D-E73233A8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02" y="1338116"/>
            <a:ext cx="5290195" cy="480142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4CBBBB-D6F7-64F7-B0F0-282EFD7E3042}"/>
              </a:ext>
            </a:extLst>
          </p:cNvPr>
          <p:cNvSpPr/>
          <p:nvPr/>
        </p:nvSpPr>
        <p:spPr>
          <a:xfrm>
            <a:off x="8171145" y="5670194"/>
            <a:ext cx="255752" cy="1778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714F-1EF3-A88D-6C98-1346F19D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E7C434-1C52-1FBE-F261-12DC08004BB1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2AFDDD-8141-2D2C-810D-2186A3E861F5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A5E0CEA-A3F8-DE61-7962-4145539A2A82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BAFE56B0-3073-8469-B6B5-607D4937C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E4B697C0-E949-2CCC-D38A-A5ABE236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DF4C78-309A-D93B-0A7C-62DE583A8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CE0248-9F9F-BF6D-BE3C-32799C3798D4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082006C-4B55-84FF-DCA7-B465787F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21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9D162-10B2-8B96-E2B4-AFB8A1AA8509}"/>
              </a:ext>
            </a:extLst>
          </p:cNvPr>
          <p:cNvSpPr txBox="1"/>
          <p:nvPr/>
        </p:nvSpPr>
        <p:spPr>
          <a:xfrm>
            <a:off x="262739" y="333091"/>
            <a:ext cx="21210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PDBx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mmCIF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C1793-43F7-FB97-8CB0-381547CAE774}"/>
              </a:ext>
            </a:extLst>
          </p:cNvPr>
          <p:cNvSpPr txBox="1"/>
          <p:nvPr/>
        </p:nvSpPr>
        <p:spPr>
          <a:xfrm>
            <a:off x="4708732" y="2050507"/>
            <a:ext cx="177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</a:t>
            </a:r>
            <a:r>
              <a:rPr lang="en-US" altLang="ko-KR" dirty="0">
                <a:solidFill>
                  <a:schemeClr val="bg1"/>
                </a:solidFill>
              </a:rPr>
              <a:t>entity </a:t>
            </a:r>
            <a:r>
              <a:rPr lang="ko-KR" altLang="en-US" dirty="0">
                <a:solidFill>
                  <a:schemeClr val="bg1"/>
                </a:solidFill>
              </a:rPr>
              <a:t>정보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AFE7AC-878E-F1DB-7257-23DA8C3B10AB}"/>
              </a:ext>
            </a:extLst>
          </p:cNvPr>
          <p:cNvGrpSpPr/>
          <p:nvPr/>
        </p:nvGrpSpPr>
        <p:grpSpPr>
          <a:xfrm>
            <a:off x="5940532" y="1325900"/>
            <a:ext cx="2971429" cy="5241912"/>
            <a:chOff x="6921052" y="752475"/>
            <a:chExt cx="2971429" cy="52419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0C95DF-4367-3FA7-4064-7246CDF3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052" y="752475"/>
              <a:ext cx="2971429" cy="48095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C04E25-07FB-F6FD-E491-D822E6DD8C1D}"/>
                </a:ext>
              </a:extLst>
            </p:cNvPr>
            <p:cNvSpPr txBox="1"/>
            <p:nvPr/>
          </p:nvSpPr>
          <p:spPr>
            <a:xfrm rot="5400000">
              <a:off x="8305800" y="5631627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F1FA67E-BC89-543B-FBFC-3FFE987FA901}"/>
              </a:ext>
            </a:extLst>
          </p:cNvPr>
          <p:cNvSpPr txBox="1"/>
          <p:nvPr/>
        </p:nvSpPr>
        <p:spPr>
          <a:xfrm>
            <a:off x="8967743" y="3572387"/>
            <a:ext cx="2881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_</a:t>
            </a:r>
            <a:r>
              <a:rPr lang="en-US" altLang="ko-KR" sz="1400" b="1" dirty="0" err="1"/>
              <a:t>pdbx_poly_seq_scheme</a:t>
            </a:r>
            <a:endParaRPr lang="en-US" altLang="ko-KR" sz="1400" b="1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: Polymer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residue</a:t>
            </a:r>
            <a:r>
              <a:rPr lang="ko-KR" altLang="en-US" sz="1400" dirty="0">
                <a:sym typeface="Wingdings" panose="05000000000000000000" pitchFamily="2" charset="2"/>
              </a:rPr>
              <a:t>의 이름 및 </a:t>
            </a:r>
            <a:r>
              <a:rPr lang="en-US" altLang="ko-KR" sz="1400" dirty="0">
                <a:sym typeface="Wingdings" panose="05000000000000000000" pitchFamily="2" charset="2"/>
              </a:rPr>
              <a:t>id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8E575-2B11-AF74-337E-776D2CEE3DC1}"/>
              </a:ext>
            </a:extLst>
          </p:cNvPr>
          <p:cNvSpPr txBox="1"/>
          <p:nvPr/>
        </p:nvSpPr>
        <p:spPr>
          <a:xfrm>
            <a:off x="262165" y="8626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entry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- 7I16</a:t>
            </a:r>
            <a:r>
              <a:rPr lang="ko-KR" altLang="en-US" sz="2000" b="1" dirty="0"/>
              <a:t> 예제</a:t>
            </a:r>
            <a:endParaRPr lang="en-US" altLang="ko-KR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3BF019-6FFE-1D56-B242-2A2A7D012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02" y="1338116"/>
            <a:ext cx="5290195" cy="48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8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73CD-CD3E-2C02-90D6-EA9A0A36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08C10B-E5A6-E7F1-6BEF-2AC93DEDFFE7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0FE964-2583-8A43-E3B0-5692C75DFC07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9BA194D-E385-D12B-1757-54B9620E2DED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7B59FF18-91D4-6101-7268-91564AFC4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5F21C856-0588-BA7E-07F9-8896E0065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0A3F08-CE20-C1CB-4796-2FB50B54B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E77E5C-3611-812C-0C03-68A2F4B18A43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E22AEAD-31E7-FBCB-7C6E-266B8B62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22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D7BCB-EF09-AE72-46C6-5BF4D95E1EAC}"/>
              </a:ext>
            </a:extLst>
          </p:cNvPr>
          <p:cNvSpPr txBox="1"/>
          <p:nvPr/>
        </p:nvSpPr>
        <p:spPr>
          <a:xfrm>
            <a:off x="262739" y="333091"/>
            <a:ext cx="21210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PDBx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/</a:t>
            </a:r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mmCIF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0F862-A6D3-CD42-96BC-EE29899E9810}"/>
              </a:ext>
            </a:extLst>
          </p:cNvPr>
          <p:cNvSpPr txBox="1"/>
          <p:nvPr/>
        </p:nvSpPr>
        <p:spPr>
          <a:xfrm>
            <a:off x="4708732" y="2050507"/>
            <a:ext cx="177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</a:t>
            </a:r>
            <a:r>
              <a:rPr lang="en-US" altLang="ko-KR" dirty="0">
                <a:solidFill>
                  <a:schemeClr val="bg1"/>
                </a:solidFill>
              </a:rPr>
              <a:t>entity </a:t>
            </a:r>
            <a:r>
              <a:rPr lang="ko-KR" altLang="en-US" dirty="0">
                <a:solidFill>
                  <a:schemeClr val="bg1"/>
                </a:solidFill>
              </a:rPr>
              <a:t>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F104B9-024C-1C19-A5A8-CDD1B3796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674" y="1369714"/>
            <a:ext cx="5217378" cy="5239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FBE9B-483F-AC8D-ACEA-6D398BDBE1C3}"/>
              </a:ext>
            </a:extLst>
          </p:cNvPr>
          <p:cNvSpPr txBox="1"/>
          <p:nvPr/>
        </p:nvSpPr>
        <p:spPr>
          <a:xfrm>
            <a:off x="8354594" y="3773859"/>
            <a:ext cx="17778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_</a:t>
            </a:r>
            <a:r>
              <a:rPr lang="en-US" altLang="ko-KR" sz="1100" b="1" dirty="0" err="1">
                <a:solidFill>
                  <a:schemeClr val="bg1"/>
                </a:solidFill>
              </a:rPr>
              <a:t>atom_site</a:t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ko-KR" altLang="en-US" sz="1100" dirty="0">
                <a:solidFill>
                  <a:schemeClr val="bg1"/>
                </a:solidFill>
              </a:rPr>
              <a:t>원자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F3931-DF95-4574-2435-8C2667935300}"/>
              </a:ext>
            </a:extLst>
          </p:cNvPr>
          <p:cNvSpPr txBox="1"/>
          <p:nvPr/>
        </p:nvSpPr>
        <p:spPr>
          <a:xfrm>
            <a:off x="262165" y="8626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entry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- 7I16</a:t>
            </a:r>
            <a:r>
              <a:rPr lang="ko-KR" altLang="en-US" sz="2000" b="1" dirty="0"/>
              <a:t> 예제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B19208-F9C3-EF9F-E044-5E6F8AF99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302" y="1338116"/>
            <a:ext cx="5290195" cy="48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8761-9AD2-770C-64D1-78273598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DEDDA5-5086-0A23-AA84-C77A8604405A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A77020-C56D-160E-A378-4B593E235B59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159056-FA79-AD6D-D8A6-34F136155068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B0201F3D-F323-79CD-D8CA-2A3AE72D8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BCBE486E-F45D-2D96-B431-A1C9E8B9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B508C-AAA0-AD89-6A8F-FDB5CC5C0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357216-BC4F-7480-3EE3-FFFB4D00F456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0E16648-403D-5EEA-A915-694A86BC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23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5E4C2-F097-8D4A-E6F1-6E1B305FCABD}"/>
              </a:ext>
            </a:extLst>
          </p:cNvPr>
          <p:cNvSpPr txBox="1"/>
          <p:nvPr/>
        </p:nvSpPr>
        <p:spPr>
          <a:xfrm>
            <a:off x="262739" y="333091"/>
            <a:ext cx="27127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Biopython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C775B-8A42-D89D-03C7-0E50956E9269}"/>
              </a:ext>
            </a:extLst>
          </p:cNvPr>
          <p:cNvSpPr txBox="1"/>
          <p:nvPr/>
        </p:nvSpPr>
        <p:spPr>
          <a:xfrm>
            <a:off x="5786897" y="2633724"/>
            <a:ext cx="914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Biopython</a:t>
            </a:r>
            <a:r>
              <a:rPr lang="en-US" altLang="ko-KR" sz="1200" b="1" dirty="0"/>
              <a:t> structure parser documentation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|</a:t>
            </a:r>
            <a:br>
              <a:rPr lang="en-US" altLang="ko-KR" sz="1200" b="1" dirty="0"/>
            </a:br>
            <a:r>
              <a:rPr lang="ko-KR" altLang="en-US" sz="1200" b="1" dirty="0">
                <a:hlinkClick r:id="rId6"/>
              </a:rPr>
              <a:t>https://biopython.org/wiki/The_Biopython_Structural_Bioinformatics_FAQ</a:t>
            </a:r>
            <a:endParaRPr lang="en-US" altLang="ko-KR" sz="1200" b="1" dirty="0"/>
          </a:p>
          <a:p>
            <a:endParaRPr lang="ko-KR" altLang="en-US" sz="1200" dirty="0"/>
          </a:p>
        </p:txBody>
      </p:sp>
      <p:pic>
        <p:nvPicPr>
          <p:cNvPr id="2050" name="Picture 2" descr="Diagram of SMCRA architecture of the Structure object.">
            <a:extLst>
              <a:ext uri="{FF2B5EF4-FFF2-40B4-BE49-F238E27FC236}">
                <a16:creationId xmlns:a16="http://schemas.microsoft.com/office/drawing/2014/main" id="{69F5ED7A-82E6-651F-2B12-EDF9A5E2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15" y="2687549"/>
            <a:ext cx="4637638" cy="39981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E2150-05A5-6747-9787-8D09376F1C9E}"/>
              </a:ext>
            </a:extLst>
          </p:cNvPr>
          <p:cNvSpPr txBox="1"/>
          <p:nvPr/>
        </p:nvSpPr>
        <p:spPr>
          <a:xfrm>
            <a:off x="7988752" y="6570256"/>
            <a:ext cx="40721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https://biopython.org/wiki/The_Biopython_Structural_Bioinformatics_FAQ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B7DFB-6BAB-6074-206C-31F4CBD014D0}"/>
              </a:ext>
            </a:extLst>
          </p:cNvPr>
          <p:cNvSpPr txBox="1"/>
          <p:nvPr/>
        </p:nvSpPr>
        <p:spPr>
          <a:xfrm>
            <a:off x="262165" y="919974"/>
            <a:ext cx="711834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Biopython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ko-KR" altLang="en-US" dirty="0"/>
              <a:t> </a:t>
            </a:r>
            <a:r>
              <a:rPr lang="en-US" altLang="ko-KR" dirty="0"/>
              <a:t>parser</a:t>
            </a:r>
            <a:r>
              <a:rPr lang="ko-KR" altLang="en-US" dirty="0"/>
              <a:t>는 하나의 </a:t>
            </a:r>
            <a:r>
              <a:rPr lang="en-US" altLang="ko-KR" dirty="0"/>
              <a:t>entry</a:t>
            </a:r>
            <a:r>
              <a:rPr lang="ko-KR" altLang="en-US" dirty="0"/>
              <a:t>를 </a:t>
            </a:r>
            <a:r>
              <a:rPr lang="en-US" altLang="ko-KR" dirty="0"/>
              <a:t>‘SMCRA’ 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Residue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Atom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D73669-6604-9028-1262-B35E2737D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6120" y="3464742"/>
            <a:ext cx="5525438" cy="163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48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06B66-4A2F-F07A-DD80-740EE611A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0FCBE5-8F7D-46C3-2F5F-2D8B96448DCE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7AD3AB-4D50-42FE-0647-6568FFC21B7F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9D04F6-AF28-B5BF-EE34-D8C41E2CF52C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371F8F16-B3C6-787F-951C-2761702E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05F49C9A-0A55-B885-731D-9AE5112C0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5224A4-69F5-35AF-FE5E-561706EE6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8CD2E0-58F7-9AF0-8D83-AF80517612AD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17EE974-8C5A-D6F6-9F05-C1820E5A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24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A2C83-19E4-DEE8-3755-7FE22D57D4DD}"/>
              </a:ext>
            </a:extLst>
          </p:cNvPr>
          <p:cNvSpPr txBox="1"/>
          <p:nvPr/>
        </p:nvSpPr>
        <p:spPr>
          <a:xfrm>
            <a:off x="1521847" y="3110722"/>
            <a:ext cx="9148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/>
              <a:t>실습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07329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3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9D5AF-0D13-4EFA-8342-61945746D562}"/>
              </a:ext>
            </a:extLst>
          </p:cNvPr>
          <p:cNvSpPr txBox="1"/>
          <p:nvPr/>
        </p:nvSpPr>
        <p:spPr>
          <a:xfrm>
            <a:off x="277366" y="809202"/>
            <a:ext cx="695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고딕" panose="020D0604000000000000" pitchFamily="50" charset="-127"/>
              </a:rPr>
              <a:t>Protein structure is core information in drug discovery.</a:t>
            </a:r>
            <a:endParaRPr lang="ko-KR" altLang="en-US" sz="2000" b="1" dirty="0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9" name="Picture 2" descr="Protein - Wikipedia">
            <a:extLst>
              <a:ext uri="{FF2B5EF4-FFF2-40B4-BE49-F238E27FC236}">
                <a16:creationId xmlns:a16="http://schemas.microsoft.com/office/drawing/2014/main" id="{F4064AC6-C766-4065-900D-E70ABF15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1" y="1193848"/>
            <a:ext cx="1534800" cy="15532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4F344F-EE0A-4A1B-A60A-B4C01B92423A}"/>
              </a:ext>
            </a:extLst>
          </p:cNvPr>
          <p:cNvSpPr txBox="1"/>
          <p:nvPr/>
        </p:nvSpPr>
        <p:spPr>
          <a:xfrm>
            <a:off x="0" y="6503110"/>
            <a:ext cx="78936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+mj-lt"/>
                <a:ea typeface="나눔고딕" panose="020D0604000000000000" pitchFamily="50" charset="-127"/>
                <a:hlinkClick r:id="rId7"/>
              </a:rPr>
              <a:t>https://en.wikipedia.org/wiki/Protein</a:t>
            </a:r>
            <a:r>
              <a:rPr lang="ko-KR" altLang="en-US" sz="900" dirty="0"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+mj-lt"/>
                <a:ea typeface="나눔고딕" panose="020D0604000000000000" pitchFamily="50" charset="-127"/>
              </a:rPr>
              <a:t>| </a:t>
            </a:r>
            <a:r>
              <a:rPr lang="en-US" altLang="ko-KR" sz="900" dirty="0">
                <a:latin typeface="+mj-lt"/>
                <a:ea typeface="나눔고딕" panose="020D0604000000000000" pitchFamily="50" charset="-127"/>
                <a:hlinkClick r:id="rId8"/>
              </a:rPr>
              <a:t>https://www.creativebiomart.net/resource/principle-protocol-x-ray-crystallography-393.htm</a:t>
            </a:r>
            <a:endParaRPr lang="en-US" altLang="ko-KR" sz="900" dirty="0"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900" dirty="0">
                <a:latin typeface="+mj-lt"/>
                <a:ea typeface="나눔고딕" panose="020D0604000000000000" pitchFamily="50" charset="-127"/>
                <a:hlinkClick r:id="rId9"/>
              </a:rPr>
              <a:t>https://www.sify.com/ai-analytics/alphafold-3-by-deepmind-the-future-of-protein-folding-and-drug-discovery/</a:t>
            </a:r>
            <a:endParaRPr lang="en-US" altLang="ko-KR" sz="900" dirty="0">
              <a:latin typeface="+mj-lt"/>
              <a:ea typeface="나눔고딕" panose="020D0604000000000000" pitchFamily="50" charset="-127"/>
            </a:endParaRPr>
          </a:p>
          <a:p>
            <a:endParaRPr lang="ko-KR" altLang="en-US" sz="9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00B0A-D335-4E55-A90F-561DC7E80AD3}"/>
              </a:ext>
            </a:extLst>
          </p:cNvPr>
          <p:cNvSpPr txBox="1"/>
          <p:nvPr/>
        </p:nvSpPr>
        <p:spPr>
          <a:xfrm>
            <a:off x="2463602" y="1302930"/>
            <a:ext cx="865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ea typeface="나눔고딕" panose="020D0604000000000000" pitchFamily="50" charset="-127"/>
              </a:rPr>
              <a:t>- Protein structure determines its function </a:t>
            </a:r>
          </a:p>
          <a:p>
            <a:r>
              <a:rPr lang="en-US" altLang="ko-KR" sz="1600" dirty="0">
                <a:latin typeface="+mj-lt"/>
                <a:ea typeface="나눔고딕" panose="020D0604000000000000" pitchFamily="50" charset="-127"/>
              </a:rPr>
              <a:t>- Many diseases caused by protein structural mutations (Parkinson’s disease...)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2BE2CF-E68A-455E-A747-99A3E46C0D49}"/>
              </a:ext>
            </a:extLst>
          </p:cNvPr>
          <p:cNvSpPr txBox="1"/>
          <p:nvPr/>
        </p:nvSpPr>
        <p:spPr>
          <a:xfrm>
            <a:off x="277366" y="2886704"/>
            <a:ext cx="6122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나눔고딕" panose="020D0604000000000000" pitchFamily="50" charset="-127"/>
              </a:rPr>
              <a:t>How to obtain protein structure experimentally?</a:t>
            </a:r>
            <a:endParaRPr lang="ko-KR" altLang="en-US" sz="2000" b="1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E7AE4-81B6-4A20-BA8A-3B132227C18B}"/>
              </a:ext>
            </a:extLst>
          </p:cNvPr>
          <p:cNvSpPr txBox="1"/>
          <p:nvPr/>
        </p:nvSpPr>
        <p:spPr>
          <a:xfrm>
            <a:off x="492134" y="3246891"/>
            <a:ext cx="9380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- While NMR and Cryo-EM exist, most currently deposited data comes from X-ray crystallography</a:t>
            </a:r>
            <a:endParaRPr lang="ko-KR" altLang="en-US" sz="1600" dirty="0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24" name="Picture 6" descr="X-ray Crystallography - Creative BioMart">
            <a:extLst>
              <a:ext uri="{FF2B5EF4-FFF2-40B4-BE49-F238E27FC236}">
                <a16:creationId xmlns:a16="http://schemas.microsoft.com/office/drawing/2014/main" id="{BB0339CD-2CAE-46BA-BC5A-4F75F75E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84" y="3809547"/>
            <a:ext cx="4540314" cy="2138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5AE633FB-DDE5-4AAC-907E-91BC640B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78097" y="5934670"/>
            <a:ext cx="1932953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519316-0F0B-4478-8871-E5E4A2FA9EE8}"/>
              </a:ext>
            </a:extLst>
          </p:cNvPr>
          <p:cNvSpPr txBox="1"/>
          <p:nvPr/>
        </p:nvSpPr>
        <p:spPr>
          <a:xfrm>
            <a:off x="11160628" y="5645184"/>
            <a:ext cx="12471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j-lt"/>
                <a:ea typeface="나눔고딕" panose="020D0604000000000000" pitchFamily="50" charset="-127"/>
              </a:rPr>
              <a:t>That’s tricky..</a:t>
            </a:r>
            <a:endParaRPr lang="ko-KR" altLang="en-US" sz="11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795AB-B6CB-4111-939A-65445B8CD138}"/>
              </a:ext>
            </a:extLst>
          </p:cNvPr>
          <p:cNvSpPr txBox="1"/>
          <p:nvPr/>
        </p:nvSpPr>
        <p:spPr>
          <a:xfrm>
            <a:off x="708410" y="6011464"/>
            <a:ext cx="2022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  <a:ea typeface="나눔고딕" panose="020D0604000000000000" pitchFamily="50" charset="-127"/>
              </a:rPr>
              <a:t>Protein purification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CD7FA-C10C-402F-9482-338A732849BD}"/>
              </a:ext>
            </a:extLst>
          </p:cNvPr>
          <p:cNvSpPr txBox="1"/>
          <p:nvPr/>
        </p:nvSpPr>
        <p:spPr>
          <a:xfrm>
            <a:off x="3478197" y="5672863"/>
            <a:ext cx="2022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  <a:ea typeface="나눔고딕" panose="020D0604000000000000" pitchFamily="50" charset="-127"/>
              </a:rPr>
              <a:t>Crystallization</a:t>
            </a:r>
            <a:endParaRPr lang="ko-KR" altLang="en-US" sz="14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9E38DD7-72C3-43D9-A87E-B9531564BC68}"/>
              </a:ext>
            </a:extLst>
          </p:cNvPr>
          <p:cNvSpPr/>
          <p:nvPr/>
        </p:nvSpPr>
        <p:spPr>
          <a:xfrm>
            <a:off x="2852857" y="4851215"/>
            <a:ext cx="213551" cy="185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DEBB45C-D984-43AC-A035-A300AA585CEE}"/>
              </a:ext>
            </a:extLst>
          </p:cNvPr>
          <p:cNvSpPr/>
          <p:nvPr/>
        </p:nvSpPr>
        <p:spPr>
          <a:xfrm>
            <a:off x="5449626" y="4851215"/>
            <a:ext cx="213551" cy="185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EA6B95-6812-44C3-9D88-DF1FF33744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58" y="3628496"/>
            <a:ext cx="1792442" cy="2388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3442E36-D2D2-422B-9E18-D6475D8041D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597" r="11024" b="23757"/>
          <a:stretch/>
        </p:blipFill>
        <p:spPr>
          <a:xfrm>
            <a:off x="3282797" y="4042767"/>
            <a:ext cx="1792443" cy="1623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A8FAA31-6A62-4400-BB2E-3EE27C737A98}"/>
              </a:ext>
            </a:extLst>
          </p:cNvPr>
          <p:cNvSpPr txBox="1"/>
          <p:nvPr/>
        </p:nvSpPr>
        <p:spPr>
          <a:xfrm rot="967139">
            <a:off x="11285746" y="5972195"/>
            <a:ext cx="457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  <a:ea typeface="나눔고딕" panose="020D0604000000000000" pitchFamily="50" charset="-127"/>
              </a:rPr>
              <a:t>AF 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1AB1B-E7B9-E7E5-EC2B-8EE2B827FCF0}"/>
              </a:ext>
            </a:extLst>
          </p:cNvPr>
          <p:cNvSpPr txBox="1"/>
          <p:nvPr/>
        </p:nvSpPr>
        <p:spPr>
          <a:xfrm>
            <a:off x="7114677" y="5977074"/>
            <a:ext cx="2022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  <a:ea typeface="나눔고딕" panose="020D0604000000000000" pitchFamily="50" charset="-127"/>
              </a:rPr>
              <a:t>X-ray crystallography</a:t>
            </a:r>
            <a:endParaRPr lang="ko-KR" altLang="en-US" sz="1400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A5434-14F3-FB5A-2EC8-9B03F1ACB32D}"/>
              </a:ext>
            </a:extLst>
          </p:cNvPr>
          <p:cNvSpPr txBox="1"/>
          <p:nvPr/>
        </p:nvSpPr>
        <p:spPr>
          <a:xfrm>
            <a:off x="262739" y="333091"/>
            <a:ext cx="19352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8960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4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34" name="Picture 2" descr="How to represent a protein sequence | Liam's Blog">
            <a:extLst>
              <a:ext uri="{FF2B5EF4-FFF2-40B4-BE49-F238E27FC236}">
                <a16:creationId xmlns:a16="http://schemas.microsoft.com/office/drawing/2014/main" id="{4FFC3B24-92E9-4420-9714-FD7A6991F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27" y="1591407"/>
            <a:ext cx="5862235" cy="36506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2B65E0-BC57-4A9E-8D8F-5E489BAEB04A}"/>
              </a:ext>
            </a:extLst>
          </p:cNvPr>
          <p:cNvSpPr txBox="1"/>
          <p:nvPr/>
        </p:nvSpPr>
        <p:spPr>
          <a:xfrm>
            <a:off x="233764" y="890777"/>
            <a:ext cx="493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How much structural data is available?</a:t>
            </a:r>
            <a:endParaRPr lang="ko-KR" alt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105DCC-DF91-490C-9C57-A448EF06EF2C}"/>
              </a:ext>
            </a:extLst>
          </p:cNvPr>
          <p:cNvSpPr txBox="1"/>
          <p:nvPr/>
        </p:nvSpPr>
        <p:spPr>
          <a:xfrm>
            <a:off x="5336162" y="192102"/>
            <a:ext cx="4095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Protein Data Bank | </a:t>
            </a:r>
            <a:r>
              <a:rPr lang="en-US" altLang="ko-KR" sz="1400" dirty="0">
                <a:hlinkClick r:id="rId7"/>
              </a:rPr>
              <a:t>https://rcsb.org</a:t>
            </a:r>
            <a:endParaRPr lang="en-US" altLang="ko-KR" sz="1400" dirty="0"/>
          </a:p>
          <a:p>
            <a:r>
              <a:rPr lang="en-US" altLang="ko-KR" sz="1400" dirty="0" err="1"/>
              <a:t>Alphafold</a:t>
            </a:r>
            <a:r>
              <a:rPr lang="en-US" altLang="ko-KR" sz="1400" dirty="0"/>
              <a:t> database | </a:t>
            </a:r>
            <a:r>
              <a:rPr lang="en-US" altLang="ko-KR" sz="1400" dirty="0">
                <a:hlinkClick r:id="rId8"/>
              </a:rPr>
              <a:t>https://alphafold.ebi.ac.uk/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40A42-D4F8-4E04-A64B-124EF536B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764" y="1705796"/>
            <a:ext cx="5257143" cy="923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FDA0CB-0390-4F07-AA89-14F91CC3866E}"/>
              </a:ext>
            </a:extLst>
          </p:cNvPr>
          <p:cNvSpPr txBox="1"/>
          <p:nvPr/>
        </p:nvSpPr>
        <p:spPr>
          <a:xfrm>
            <a:off x="4545680" y="1481550"/>
            <a:ext cx="14308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j-lt"/>
              </a:rPr>
              <a:t>(2025-05-27)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2AA436-0853-4BE6-AF96-79A4A3CCAD5A}"/>
              </a:ext>
            </a:extLst>
          </p:cNvPr>
          <p:cNvSpPr txBox="1"/>
          <p:nvPr/>
        </p:nvSpPr>
        <p:spPr>
          <a:xfrm>
            <a:off x="467438" y="30394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lt"/>
              </a:rPr>
              <a:t>- About 236,700 experimental structure data</a:t>
            </a:r>
          </a:p>
          <a:p>
            <a:r>
              <a:rPr lang="en-US" altLang="ko-KR" dirty="0">
                <a:latin typeface="+mj-lt"/>
              </a:rPr>
              <a:t>- Sequence data is outpacing structural data.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8B0AA1-6F15-4935-AF0E-1A3EB827299A}"/>
              </a:ext>
            </a:extLst>
          </p:cNvPr>
          <p:cNvSpPr txBox="1"/>
          <p:nvPr/>
        </p:nvSpPr>
        <p:spPr>
          <a:xfrm>
            <a:off x="0" y="6611654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10"/>
              </a:rPr>
              <a:t>https://liambai.com/protein-representation/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78EB1-587B-3B5B-9E68-7AB09F7242E8}"/>
              </a:ext>
            </a:extLst>
          </p:cNvPr>
          <p:cNvSpPr txBox="1"/>
          <p:nvPr/>
        </p:nvSpPr>
        <p:spPr>
          <a:xfrm>
            <a:off x="262739" y="333091"/>
            <a:ext cx="19352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2915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5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5C37D-4C13-46DC-AC35-8A675F84F5D9}"/>
              </a:ext>
            </a:extLst>
          </p:cNvPr>
          <p:cNvSpPr txBox="1"/>
          <p:nvPr/>
        </p:nvSpPr>
        <p:spPr>
          <a:xfrm>
            <a:off x="262165" y="881825"/>
            <a:ext cx="212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Protein lifecycle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B7032-07A7-4FF2-8CD4-9BA703913771}"/>
              </a:ext>
            </a:extLst>
          </p:cNvPr>
          <p:cNvSpPr txBox="1"/>
          <p:nvPr/>
        </p:nvSpPr>
        <p:spPr>
          <a:xfrm>
            <a:off x="3668024" y="932795"/>
            <a:ext cx="8083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ym typeface="Wingdings" panose="05000000000000000000" pitchFamily="2" charset="2"/>
              </a:rPr>
              <a:t>Central dogma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DNA  RNA  protein</a:t>
            </a: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Translation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리보솜이 </a:t>
            </a:r>
            <a:r>
              <a:rPr lang="en-US" altLang="ko-KR" sz="1600" dirty="0">
                <a:sym typeface="Wingdings" panose="05000000000000000000" pitchFamily="2" charset="2"/>
              </a:rPr>
              <a:t>mRNA</a:t>
            </a:r>
            <a:r>
              <a:rPr lang="ko-KR" altLang="en-US" sz="1600" dirty="0"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sym typeface="Wingdings" panose="05000000000000000000" pitchFamily="2" charset="2"/>
              </a:rPr>
              <a:t>3nts(codon)</a:t>
            </a:r>
            <a:r>
              <a:rPr lang="ko-KR" altLang="en-US" sz="1600" dirty="0">
                <a:sym typeface="Wingdings" panose="05000000000000000000" pitchFamily="2" charset="2"/>
              </a:rPr>
              <a:t>씩 읽어 나가면서</a:t>
            </a:r>
            <a:r>
              <a:rPr lang="en-US" altLang="ko-KR" sz="1600" dirty="0"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ym typeface="Wingdings" panose="05000000000000000000" pitchFamily="2" charset="2"/>
              </a:rPr>
              <a:t> 상보적인 </a:t>
            </a:r>
            <a:r>
              <a:rPr lang="en-US" altLang="ko-KR" sz="1600" dirty="0">
                <a:sym typeface="Wingdings" panose="05000000000000000000" pitchFamily="2" charset="2"/>
              </a:rPr>
              <a:t>3nts</a:t>
            </a:r>
            <a:r>
              <a:rPr lang="ko-KR" altLang="en-US" sz="1600" dirty="0">
                <a:sym typeface="Wingdings" panose="05000000000000000000" pitchFamily="2" charset="2"/>
              </a:rPr>
              <a:t> 서열</a:t>
            </a:r>
            <a:r>
              <a:rPr lang="en-US" altLang="ko-KR" sz="1600" dirty="0">
                <a:sym typeface="Wingdings" panose="05000000000000000000" pitchFamily="2" charset="2"/>
              </a:rPr>
              <a:t>(anticodon)</a:t>
            </a:r>
            <a:r>
              <a:rPr lang="ko-KR" altLang="en-US" sz="1600" dirty="0">
                <a:sym typeface="Wingdings" panose="05000000000000000000" pitchFamily="2" charset="2"/>
              </a:rPr>
              <a:t>을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ko-KR" altLang="en-US" sz="1600" dirty="0">
                <a:sym typeface="Wingdings" panose="05000000000000000000" pitchFamily="2" charset="2"/>
              </a:rPr>
              <a:t>가지는 </a:t>
            </a:r>
            <a:r>
              <a:rPr lang="en-US" altLang="ko-KR" sz="1600" dirty="0">
                <a:sym typeface="Wingdings" panose="05000000000000000000" pitchFamily="2" charset="2"/>
              </a:rPr>
              <a:t>tRNA</a:t>
            </a:r>
            <a:r>
              <a:rPr lang="ko-KR" altLang="en-US" sz="1600" dirty="0">
                <a:sym typeface="Wingdings" panose="05000000000000000000" pitchFamily="2" charset="2"/>
              </a:rPr>
              <a:t>를 연속적으로 </a:t>
            </a:r>
            <a:r>
              <a:rPr lang="en-US" altLang="ko-KR" sz="1600" dirty="0">
                <a:sym typeface="Wingdings" panose="05000000000000000000" pitchFamily="2" charset="2"/>
              </a:rPr>
              <a:t>recruit &amp; peptide bond formation</a:t>
            </a:r>
          </a:p>
        </p:txBody>
      </p:sp>
      <p:pic>
        <p:nvPicPr>
          <p:cNvPr id="20" name="Picture 2" descr="Central Dogma of Molecular Biology - Biomed Guide">
            <a:extLst>
              <a:ext uri="{FF2B5EF4-FFF2-40B4-BE49-F238E27FC236}">
                <a16:creationId xmlns:a16="http://schemas.microsoft.com/office/drawing/2014/main" id="{189E64DF-4D2E-4EFE-AD05-E142DE45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32" y="1368362"/>
            <a:ext cx="3143539" cy="5014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223119-07F3-4300-98AC-10D4CA434837}"/>
              </a:ext>
            </a:extLst>
          </p:cNvPr>
          <p:cNvSpPr txBox="1"/>
          <p:nvPr/>
        </p:nvSpPr>
        <p:spPr>
          <a:xfrm>
            <a:off x="5270916" y="6509674"/>
            <a:ext cx="7352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7"/>
              </a:rPr>
              <a:t>https://biomedguide.com/biology/central-dogma-of-biology/</a:t>
            </a:r>
            <a:r>
              <a:rPr lang="ko-KR" altLang="en-US" sz="800" dirty="0"/>
              <a:t> </a:t>
            </a:r>
            <a:r>
              <a:rPr lang="en-US" altLang="ko-KR" sz="800" dirty="0"/>
              <a:t>| </a:t>
            </a:r>
            <a:r>
              <a:rPr lang="en-US" altLang="ko-KR" sz="800" dirty="0">
                <a:hlinkClick r:id="rId8"/>
              </a:rPr>
              <a:t>https://www.pnas.org/post/journal-club/new-role-transfer-rna-protein-synthesis</a:t>
            </a:r>
            <a:endParaRPr lang="en-US" altLang="ko-KR" sz="800" dirty="0"/>
          </a:p>
          <a:p>
            <a:r>
              <a:rPr lang="en-US" altLang="ko-KR" sz="800" dirty="0">
                <a:hlinkClick r:id="rId9"/>
              </a:rPr>
              <a:t>https://www.khanacademy.org/science/ap-biology/gene-expression-and-regulation/translation/a/the-genetic-code-discovery-and-properties</a:t>
            </a:r>
            <a:endParaRPr lang="en-US" altLang="ko-KR" sz="800" dirty="0"/>
          </a:p>
        </p:txBody>
      </p:sp>
      <p:pic>
        <p:nvPicPr>
          <p:cNvPr id="23" name="Picture 6" descr="The genetic code &amp; codon table (article) | Khan Academy">
            <a:extLst>
              <a:ext uri="{FF2B5EF4-FFF2-40B4-BE49-F238E27FC236}">
                <a16:creationId xmlns:a16="http://schemas.microsoft.com/office/drawing/2014/main" id="{97DED3A0-9B14-4AB0-9A05-8C2B341C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951" y="3203839"/>
            <a:ext cx="2739955" cy="23478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D8D231-9B14-98E0-8A94-0CB1C28286FC}"/>
              </a:ext>
            </a:extLst>
          </p:cNvPr>
          <p:cNvGrpSpPr/>
          <p:nvPr/>
        </p:nvGrpSpPr>
        <p:grpSpPr>
          <a:xfrm>
            <a:off x="4142009" y="2758832"/>
            <a:ext cx="4300422" cy="3072802"/>
            <a:chOff x="3841180" y="3404741"/>
            <a:chExt cx="4300422" cy="30728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83A5914-84E2-43EE-B46F-6EA254D8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41180" y="3404741"/>
              <a:ext cx="3868756" cy="3072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720D8A-46F3-5664-1757-FADC1A34D945}"/>
                </a:ext>
              </a:extLst>
            </p:cNvPr>
            <p:cNvSpPr txBox="1"/>
            <p:nvPr/>
          </p:nvSpPr>
          <p:spPr>
            <a:xfrm>
              <a:off x="6905588" y="3956686"/>
              <a:ext cx="123601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Aminoacyl-tRNA</a:t>
              </a:r>
              <a:endParaRPr lang="ko-KR" altLang="en-US" sz="1100" dirty="0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AE1E383-9EC6-4C76-BB4B-7DA560E132A9}"/>
                </a:ext>
              </a:extLst>
            </p:cNvPr>
            <p:cNvCxnSpPr/>
            <p:nvPr/>
          </p:nvCxnSpPr>
          <p:spPr>
            <a:xfrm flipH="1">
              <a:off x="6329726" y="4335369"/>
              <a:ext cx="279918" cy="1586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550BD09-AAD9-3CD9-7D82-2E6BD206F6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4850" y="4743450"/>
              <a:ext cx="304678" cy="374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BE4CD0B-FC0E-E0BB-44BE-A17490A03AFA}"/>
              </a:ext>
            </a:extLst>
          </p:cNvPr>
          <p:cNvSpPr txBox="1"/>
          <p:nvPr/>
        </p:nvSpPr>
        <p:spPr>
          <a:xfrm>
            <a:off x="335032" y="6106168"/>
            <a:ext cx="142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Central dogma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8C7ED7-CBD1-77FF-67FD-E41BCA290777}"/>
              </a:ext>
            </a:extLst>
          </p:cNvPr>
          <p:cNvSpPr txBox="1"/>
          <p:nvPr/>
        </p:nvSpPr>
        <p:spPr>
          <a:xfrm>
            <a:off x="4101423" y="5554635"/>
            <a:ext cx="142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Translation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1316AB-3F1F-5AC7-9DB2-0BAA969DCA67}"/>
              </a:ext>
            </a:extLst>
          </p:cNvPr>
          <p:cNvSpPr txBox="1"/>
          <p:nvPr/>
        </p:nvSpPr>
        <p:spPr>
          <a:xfrm>
            <a:off x="8888416" y="5554635"/>
            <a:ext cx="142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ym typeface="Wingdings" panose="05000000000000000000" pitchFamily="2" charset="2"/>
              </a:rPr>
              <a:t>Codon table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CD826-0FB7-B4F0-7224-C3B2E3C793AC}"/>
              </a:ext>
            </a:extLst>
          </p:cNvPr>
          <p:cNvSpPr txBox="1"/>
          <p:nvPr/>
        </p:nvSpPr>
        <p:spPr>
          <a:xfrm>
            <a:off x="262739" y="333091"/>
            <a:ext cx="19352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31056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6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295001-0033-436A-A13D-C6ABCAEF0781}"/>
              </a:ext>
            </a:extLst>
          </p:cNvPr>
          <p:cNvSpPr txBox="1"/>
          <p:nvPr/>
        </p:nvSpPr>
        <p:spPr>
          <a:xfrm>
            <a:off x="252834" y="1272021"/>
            <a:ext cx="39471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Protein building block ==</a:t>
            </a:r>
            <a:r>
              <a:rPr lang="en-US" altLang="ko-KR" sz="1600" dirty="0">
                <a:sym typeface="Wingdings" panose="05000000000000000000" pitchFamily="2" charset="2"/>
              </a:rPr>
              <a:t> amino acid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D83389-4635-45AF-A37F-B2503E88BEB7}"/>
              </a:ext>
            </a:extLst>
          </p:cNvPr>
          <p:cNvSpPr txBox="1"/>
          <p:nvPr/>
        </p:nvSpPr>
        <p:spPr>
          <a:xfrm>
            <a:off x="5601661" y="-23812"/>
            <a:ext cx="6706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hlinkClick r:id="rId6"/>
              </a:rPr>
              <a:t>https://en.wikipedia.org/wiki/Amino_acid</a:t>
            </a:r>
            <a:r>
              <a:rPr lang="en-US" altLang="ko-KR" sz="900" dirty="0"/>
              <a:t> | </a:t>
            </a:r>
            <a:r>
              <a:rPr lang="en-US" altLang="ko-KR" sz="900" dirty="0">
                <a:hlinkClick r:id="rId7"/>
              </a:rPr>
              <a:t>https://ko.wikipedia.org/wiki/%EC%95%84%EB%AF%B8%EB%85%B8%EC%82%B0</a:t>
            </a:r>
            <a:endParaRPr lang="en-US" altLang="ko-KR" sz="900" dirty="0"/>
          </a:p>
          <a:p>
            <a:pPr algn="r"/>
            <a:r>
              <a:rPr lang="en-US" altLang="ko-KR" sz="900" dirty="0">
                <a:hlinkClick r:id="rId8"/>
              </a:rPr>
              <a:t>https://ditki.com/course/biochemistry/glossary/biochemical-pathway/peptide-bond-formation</a:t>
            </a:r>
            <a:endParaRPr lang="en-US" altLang="ko-KR" sz="900" dirty="0"/>
          </a:p>
          <a:p>
            <a:pPr algn="r"/>
            <a:endParaRPr lang="en-US" altLang="ko-KR" sz="900" dirty="0"/>
          </a:p>
          <a:p>
            <a:pPr algn="r"/>
            <a:endParaRPr lang="ko-KR" altLang="en-US" sz="900" dirty="0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8A74B526-0D9A-4285-B6A0-742FBB84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5" y="1702293"/>
            <a:ext cx="1739288" cy="11455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Peptide Bond Formation - Biochemistry Flashcards | ditki medical and  biological sciences">
            <a:extLst>
              <a:ext uri="{FF2B5EF4-FFF2-40B4-BE49-F238E27FC236}">
                <a16:creationId xmlns:a16="http://schemas.microsoft.com/office/drawing/2014/main" id="{80561BEF-8DA2-40CD-8DD3-53FDD55CF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2177" r="4282" b="3128"/>
          <a:stretch/>
        </p:blipFill>
        <p:spPr bwMode="auto">
          <a:xfrm>
            <a:off x="425414" y="3835250"/>
            <a:ext cx="2697942" cy="2782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0D91958A-AEED-4A6A-95F8-61B59099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566" y="3254346"/>
            <a:ext cx="4394688" cy="35157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BA7E344-B5CB-4ECC-97BD-1A0FFFEBC052}"/>
              </a:ext>
            </a:extLst>
          </p:cNvPr>
          <p:cNvSpPr txBox="1"/>
          <p:nvPr/>
        </p:nvSpPr>
        <p:spPr>
          <a:xfrm>
            <a:off x="369419" y="3496166"/>
            <a:ext cx="17392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2. Peptide bond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CF82C-9474-A232-1E0F-ECCCFAED9A5D}"/>
              </a:ext>
            </a:extLst>
          </p:cNvPr>
          <p:cNvSpPr txBox="1"/>
          <p:nvPr/>
        </p:nvSpPr>
        <p:spPr>
          <a:xfrm>
            <a:off x="262165" y="881825"/>
            <a:ext cx="212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Protein lifecycle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B8CD0-FC7F-C3B9-2441-624D630F982C}"/>
              </a:ext>
            </a:extLst>
          </p:cNvPr>
          <p:cNvSpPr txBox="1"/>
          <p:nvPr/>
        </p:nvSpPr>
        <p:spPr>
          <a:xfrm>
            <a:off x="2540278" y="1675923"/>
            <a:ext cx="6414796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대부분의 생체 분자들은 </a:t>
            </a:r>
            <a:r>
              <a:rPr lang="en-US" altLang="ko-KR" sz="1400" dirty="0"/>
              <a:t>carbon backbone</a:t>
            </a:r>
            <a:r>
              <a:rPr lang="ko-KR" altLang="en-US" sz="1400" dirty="0"/>
              <a:t>으로 구성</a:t>
            </a:r>
            <a:r>
              <a:rPr lang="en-US" altLang="ko-KR" sz="1400" dirty="0"/>
              <a:t> (i.e., </a:t>
            </a:r>
            <a:r>
              <a:rPr lang="ko-KR" altLang="en-US" sz="1400" dirty="0"/>
              <a:t>유기분자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Amino acid, protein, DNA, RNA … </a:t>
            </a:r>
            <a:r>
              <a:rPr lang="ko-KR" altLang="en-US" sz="1400" dirty="0"/>
              <a:t>모두 마찬가지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Amino</a:t>
            </a:r>
            <a:r>
              <a:rPr lang="ko-KR" altLang="en-US" sz="1400" dirty="0"/>
              <a:t> </a:t>
            </a:r>
            <a:r>
              <a:rPr lang="en-US" altLang="ko-KR" sz="1400" dirty="0"/>
              <a:t>acid</a:t>
            </a:r>
            <a:r>
              <a:rPr lang="ko-KR" altLang="en-US" sz="1400" dirty="0"/>
              <a:t>는 </a:t>
            </a:r>
            <a:r>
              <a:rPr lang="en-US" altLang="ko-KR" sz="1400" dirty="0"/>
              <a:t>alpha carbon</a:t>
            </a:r>
            <a:r>
              <a:rPr lang="ko-KR" altLang="en-US" sz="1400" dirty="0"/>
              <a:t>과 </a:t>
            </a:r>
            <a:r>
              <a:rPr lang="en-US" altLang="ko-KR" sz="1400" dirty="0"/>
              <a:t>amine</a:t>
            </a:r>
            <a:r>
              <a:rPr lang="ko-KR" altLang="en-US" sz="1400" dirty="0"/>
              <a:t>기</a:t>
            </a:r>
            <a:r>
              <a:rPr lang="en-US" altLang="ko-KR" sz="1400" dirty="0"/>
              <a:t>(N-), carboxyl</a:t>
            </a:r>
            <a:r>
              <a:rPr lang="ko-KR" altLang="en-US" sz="1400" dirty="0"/>
              <a:t>기</a:t>
            </a:r>
            <a:r>
              <a:rPr lang="en-US" altLang="ko-KR" sz="1400" dirty="0"/>
              <a:t>(C-)</a:t>
            </a:r>
            <a:r>
              <a:rPr lang="ko-KR" altLang="en-US" sz="1400" dirty="0"/>
              <a:t> 로 구성</a:t>
            </a:r>
            <a:endParaRPr lang="en-US" altLang="ko-KR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12A30-E3CE-3C6E-8349-4302C828CFEB}"/>
              </a:ext>
            </a:extLst>
          </p:cNvPr>
          <p:cNvSpPr/>
          <p:nvPr/>
        </p:nvSpPr>
        <p:spPr>
          <a:xfrm>
            <a:off x="968569" y="2275059"/>
            <a:ext cx="171372" cy="1713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8624D6A-556F-725F-98D0-5970438E2F29}"/>
              </a:ext>
            </a:extLst>
          </p:cNvPr>
          <p:cNvSpPr/>
          <p:nvPr/>
        </p:nvSpPr>
        <p:spPr>
          <a:xfrm>
            <a:off x="774894" y="2667115"/>
            <a:ext cx="171372" cy="1713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7AF569-320F-9359-8DD9-20C59114E10D}"/>
              </a:ext>
            </a:extLst>
          </p:cNvPr>
          <p:cNvSpPr txBox="1"/>
          <p:nvPr/>
        </p:nvSpPr>
        <p:spPr>
          <a:xfrm>
            <a:off x="549112" y="2809895"/>
            <a:ext cx="6229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</a:rPr>
              <a:t>residue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02D56-19D5-9E17-7B91-A4DEFC5259F7}"/>
              </a:ext>
            </a:extLst>
          </p:cNvPr>
          <p:cNvSpPr txBox="1"/>
          <p:nvPr/>
        </p:nvSpPr>
        <p:spPr>
          <a:xfrm>
            <a:off x="800990" y="2059073"/>
            <a:ext cx="813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</a:rPr>
              <a:t>α-carbon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FC284A-633F-9E16-B498-EC7ACD6EA86E}"/>
              </a:ext>
            </a:extLst>
          </p:cNvPr>
          <p:cNvSpPr txBox="1"/>
          <p:nvPr/>
        </p:nvSpPr>
        <p:spPr>
          <a:xfrm>
            <a:off x="2183364" y="5094462"/>
            <a:ext cx="219269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Dehydration reaction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16099-D375-4ED1-72D6-0F520199719F}"/>
              </a:ext>
            </a:extLst>
          </p:cNvPr>
          <p:cNvSpPr txBox="1"/>
          <p:nvPr/>
        </p:nvSpPr>
        <p:spPr>
          <a:xfrm>
            <a:off x="5587616" y="2894534"/>
            <a:ext cx="521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3. Residue</a:t>
            </a:r>
            <a:r>
              <a:rPr lang="ko-KR" altLang="en-US" sz="1600" dirty="0"/>
              <a:t>가 </a:t>
            </a:r>
            <a:r>
              <a:rPr lang="en-US" altLang="ko-KR" sz="1600" dirty="0"/>
              <a:t>amino acid</a:t>
            </a:r>
            <a:r>
              <a:rPr lang="ko-KR" altLang="en-US" sz="1600" dirty="0"/>
              <a:t>의 물리화학적 성질을 결정</a:t>
            </a:r>
            <a:endParaRPr lang="en-US" altLang="ko-KR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17DFA3-94F4-B4DE-D3BF-34A589CBF457}"/>
              </a:ext>
            </a:extLst>
          </p:cNvPr>
          <p:cNvSpPr txBox="1"/>
          <p:nvPr/>
        </p:nvSpPr>
        <p:spPr>
          <a:xfrm>
            <a:off x="262739" y="333091"/>
            <a:ext cx="19352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7394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62F46-4CF7-7CFB-1A5C-25C8A614B0DF}"/>
              </a:ext>
            </a:extLst>
          </p:cNvPr>
          <p:cNvSpPr txBox="1"/>
          <p:nvPr/>
        </p:nvSpPr>
        <p:spPr>
          <a:xfrm>
            <a:off x="262739" y="333091"/>
            <a:ext cx="193527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7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ECA71-D40B-4743-AA04-C112C82A06E8}"/>
              </a:ext>
            </a:extLst>
          </p:cNvPr>
          <p:cNvSpPr txBox="1"/>
          <p:nvPr/>
        </p:nvSpPr>
        <p:spPr>
          <a:xfrm>
            <a:off x="381482" y="1271385"/>
            <a:ext cx="101308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1D sequence </a:t>
            </a:r>
            <a:r>
              <a:rPr lang="ko-KR" altLang="en-US" dirty="0"/>
              <a:t>는 계속해서 에너지적으로 가장 안정한 구조를 찾아간다 </a:t>
            </a:r>
            <a:r>
              <a:rPr lang="en-US" altLang="ko-KR" dirty="0"/>
              <a:t>(</a:t>
            </a:r>
            <a:r>
              <a:rPr lang="ko-KR" altLang="en-US" dirty="0"/>
              <a:t>열역학 제 </a:t>
            </a:r>
            <a:r>
              <a:rPr lang="en-US" altLang="ko-KR" dirty="0"/>
              <a:t>2</a:t>
            </a:r>
            <a:r>
              <a:rPr lang="ko-KR" altLang="en-US" dirty="0"/>
              <a:t>법칙</a:t>
            </a:r>
            <a:r>
              <a:rPr lang="en-US" altLang="ko-KR" dirty="0"/>
              <a:t>).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부분적 접힘</a:t>
            </a:r>
            <a:r>
              <a:rPr lang="en-US" altLang="ko-KR" dirty="0"/>
              <a:t> into 2</a:t>
            </a:r>
            <a:r>
              <a:rPr lang="ko-KR" altLang="en-US" dirty="0"/>
              <a:t>차 구조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전체 접힘</a:t>
            </a:r>
            <a:r>
              <a:rPr lang="en-US" altLang="ko-KR" dirty="0"/>
              <a:t> into 3</a:t>
            </a:r>
            <a:r>
              <a:rPr lang="ko-KR" altLang="en-US" dirty="0"/>
              <a:t>차 구조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protein-protein interaction into 4</a:t>
            </a:r>
            <a:r>
              <a:rPr lang="ko-KR" altLang="en-US" dirty="0"/>
              <a:t>차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구조로부터 </a:t>
            </a:r>
            <a:r>
              <a:rPr lang="en-US" altLang="ko-KR" dirty="0"/>
              <a:t>3, 4</a:t>
            </a:r>
            <a:r>
              <a:rPr lang="ko-KR" altLang="en-US" dirty="0"/>
              <a:t>차 구조를 예측하는 것이 바로 </a:t>
            </a:r>
            <a:r>
              <a:rPr lang="en-US" altLang="ko-KR" dirty="0"/>
              <a:t>AlphaFold</a:t>
            </a:r>
            <a:r>
              <a:rPr lang="ko-KR" altLang="en-US" dirty="0"/>
              <a:t>가 수행한 </a:t>
            </a:r>
            <a:r>
              <a:rPr lang="en-US" altLang="ko-KR" dirty="0"/>
              <a:t>protein folding problem.</a:t>
            </a:r>
          </a:p>
          <a:p>
            <a:endParaRPr lang="ko-KR" altLang="en-US" dirty="0"/>
          </a:p>
        </p:txBody>
      </p:sp>
      <p:pic>
        <p:nvPicPr>
          <p:cNvPr id="30" name="Picture 2" descr="Did DeepMind Solve The Protein Folding Problem?">
            <a:extLst>
              <a:ext uri="{FF2B5EF4-FFF2-40B4-BE49-F238E27FC236}">
                <a16:creationId xmlns:a16="http://schemas.microsoft.com/office/drawing/2014/main" id="{20D0D356-443D-4C62-8382-FE2A46D34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2" y="3283373"/>
            <a:ext cx="7689881" cy="246416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EA10348-EA04-4F0E-BD06-50DB53D89295}"/>
              </a:ext>
            </a:extLst>
          </p:cNvPr>
          <p:cNvSpPr txBox="1"/>
          <p:nvPr/>
        </p:nvSpPr>
        <p:spPr>
          <a:xfrm>
            <a:off x="-27843" y="6503110"/>
            <a:ext cx="612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7"/>
              </a:rPr>
              <a:t>https://subcriticalappraisal.com/2020/Did-DeepMind-solve-the-protein-folding-problem/</a:t>
            </a:r>
            <a:endParaRPr lang="en-US" altLang="ko-KR" sz="900" dirty="0"/>
          </a:p>
          <a:p>
            <a:r>
              <a:rPr lang="en-US" altLang="ko-KR" sz="900" dirty="0">
                <a:hlinkClick r:id="rId8"/>
              </a:rPr>
              <a:t>https://www.dreamstime.com/illustration/alpha-helix.html</a:t>
            </a:r>
            <a:endParaRPr lang="en-US" altLang="ko-KR" sz="900" dirty="0"/>
          </a:p>
        </p:txBody>
      </p:sp>
      <p:pic>
        <p:nvPicPr>
          <p:cNvPr id="32" name="Picture 2" descr="Alpha Helix Stock Illustrations – 184 Alpha Helix Stock Illustrations,  Vectors &amp; Clipart - Dreamstime">
            <a:extLst>
              <a:ext uri="{FF2B5EF4-FFF2-40B4-BE49-F238E27FC236}">
                <a16:creationId xmlns:a16="http://schemas.microsoft.com/office/drawing/2014/main" id="{DB46FE2A-771D-47C3-8289-A75D2EAF9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458" y="3509425"/>
            <a:ext cx="1215201" cy="21657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6BEC2CB-9FE8-4628-A999-FC96CF970874}"/>
              </a:ext>
            </a:extLst>
          </p:cNvPr>
          <p:cNvSpPr txBox="1"/>
          <p:nvPr/>
        </p:nvSpPr>
        <p:spPr>
          <a:xfrm>
            <a:off x="9409929" y="5815394"/>
            <a:ext cx="29209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대표적 </a:t>
            </a:r>
            <a:r>
              <a:rPr lang="en-US" altLang="ko-KR" sz="1100" dirty="0"/>
              <a:t>2</a:t>
            </a:r>
            <a:r>
              <a:rPr lang="ko-KR" altLang="en-US" sz="1100" dirty="0"/>
              <a:t>차 구조 </a:t>
            </a:r>
            <a:r>
              <a:rPr lang="en-US" altLang="ko-KR" sz="1100" dirty="0"/>
              <a:t>alpha-helix</a:t>
            </a:r>
          </a:p>
          <a:p>
            <a:r>
              <a:rPr lang="en-US" altLang="ko-KR" sz="1100" dirty="0"/>
              <a:t>- Residue</a:t>
            </a:r>
            <a:r>
              <a:rPr lang="ko-KR" altLang="en-US" sz="1100" dirty="0"/>
              <a:t>간 수소결합으로 형성</a:t>
            </a:r>
            <a:endParaRPr lang="en-US" altLang="ko-KR" sz="1100" dirty="0"/>
          </a:p>
          <a:p>
            <a:r>
              <a:rPr lang="en-US" altLang="ko-KR" sz="1100" dirty="0"/>
              <a:t>- 1 turn</a:t>
            </a:r>
            <a:r>
              <a:rPr lang="ko-KR" altLang="en-US" sz="1100" dirty="0"/>
              <a:t>에</a:t>
            </a:r>
            <a:r>
              <a:rPr lang="en-US" altLang="ko-KR" sz="1100" dirty="0"/>
              <a:t> </a:t>
            </a:r>
            <a:r>
              <a:rPr lang="ko-KR" altLang="en-US" sz="1100" dirty="0"/>
              <a:t>약 </a:t>
            </a:r>
            <a:r>
              <a:rPr lang="en-US" altLang="ko-KR" sz="1100" dirty="0"/>
              <a:t>3.6 residue </a:t>
            </a:r>
            <a:r>
              <a:rPr lang="ko-KR" altLang="en-US" sz="1100" dirty="0"/>
              <a:t>간격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AEF5-D94C-41BD-2C5D-2B49578927ED}"/>
              </a:ext>
            </a:extLst>
          </p:cNvPr>
          <p:cNvSpPr txBox="1"/>
          <p:nvPr/>
        </p:nvSpPr>
        <p:spPr>
          <a:xfrm>
            <a:off x="262165" y="881825"/>
            <a:ext cx="2128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Protein lifecycle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39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E162F48-4681-4FE8-BC6F-22AA18D0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82" y="2105392"/>
            <a:ext cx="11233604" cy="4623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8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1E87E9-9835-4111-BED9-5F8DD00B80DA}"/>
              </a:ext>
            </a:extLst>
          </p:cNvPr>
          <p:cNvSpPr txBox="1"/>
          <p:nvPr/>
        </p:nvSpPr>
        <p:spPr>
          <a:xfrm>
            <a:off x="3749685" y="1778490"/>
            <a:ext cx="2782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Legacy PDB entry ID</a:t>
            </a:r>
          </a:p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항상 숫자로 시작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, 4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글자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4AEA9-1921-4528-9229-70D0FF553BB6}"/>
              </a:ext>
            </a:extLst>
          </p:cNvPr>
          <p:cNvSpPr txBox="1"/>
          <p:nvPr/>
        </p:nvSpPr>
        <p:spPr>
          <a:xfrm>
            <a:off x="6331700" y="1611889"/>
            <a:ext cx="2782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New PDB entry ID</a:t>
            </a:r>
          </a:p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pdb_XXXXXXXX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40CB71-1044-459B-AD8A-D3949F354F40}"/>
              </a:ext>
            </a:extLst>
          </p:cNvPr>
          <p:cNvCxnSpPr>
            <a:cxnSpLocks/>
          </p:cNvCxnSpPr>
          <p:nvPr/>
        </p:nvCxnSpPr>
        <p:spPr>
          <a:xfrm>
            <a:off x="4595765" y="2223384"/>
            <a:ext cx="0" cy="29451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0A8A36B-F92A-4B3D-8B13-56D8326CB07F}"/>
              </a:ext>
            </a:extLst>
          </p:cNvPr>
          <p:cNvCxnSpPr>
            <a:cxnSpLocks/>
          </p:cNvCxnSpPr>
          <p:nvPr/>
        </p:nvCxnSpPr>
        <p:spPr>
          <a:xfrm flipH="1">
            <a:off x="6226795" y="2072489"/>
            <a:ext cx="547229" cy="44540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7A0081-8399-4C05-8179-F576FAEED4A6}"/>
              </a:ext>
            </a:extLst>
          </p:cNvPr>
          <p:cNvSpPr txBox="1"/>
          <p:nvPr/>
        </p:nvSpPr>
        <p:spPr>
          <a:xfrm>
            <a:off x="8278395" y="4534529"/>
            <a:ext cx="16213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구조의 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validation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score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427B1-7E54-4BAC-97E4-84F0D9F1286C}"/>
              </a:ext>
            </a:extLst>
          </p:cNvPr>
          <p:cNvSpPr txBox="1"/>
          <p:nvPr/>
        </p:nvSpPr>
        <p:spPr>
          <a:xfrm>
            <a:off x="5495725" y="4824015"/>
            <a:ext cx="2782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해상도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낮을수록 좋음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2DF4B-E6A4-480E-97F6-9688FD8A1C79}"/>
              </a:ext>
            </a:extLst>
          </p:cNvPr>
          <p:cNvSpPr txBox="1"/>
          <p:nvPr/>
        </p:nvSpPr>
        <p:spPr>
          <a:xfrm>
            <a:off x="6396701" y="3451824"/>
            <a:ext cx="12731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단백질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69E3E-8C2A-4403-B3EE-B1DCB34A89B9}"/>
              </a:ext>
            </a:extLst>
          </p:cNvPr>
          <p:cNvSpPr txBox="1"/>
          <p:nvPr/>
        </p:nvSpPr>
        <p:spPr>
          <a:xfrm>
            <a:off x="321582" y="8658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entry – experimental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82815-EEE7-D904-8B4A-5DC2B0127AF6}"/>
              </a:ext>
            </a:extLst>
          </p:cNvPr>
          <p:cNvSpPr txBox="1"/>
          <p:nvPr/>
        </p:nvSpPr>
        <p:spPr>
          <a:xfrm>
            <a:off x="342773" y="1259461"/>
            <a:ext cx="616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5LXZ | </a:t>
            </a:r>
            <a:r>
              <a:rPr lang="ko-KR" altLang="en-US" sz="1400" dirty="0">
                <a:hlinkClick r:id="rId7"/>
              </a:rPr>
              <a:t>https://www.rcsb.org/structure/5LXZ</a:t>
            </a:r>
            <a:endParaRPr lang="en-US" altLang="ko-KR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382F47-73E3-97F9-79EF-AF12F529C6A2}"/>
              </a:ext>
            </a:extLst>
          </p:cNvPr>
          <p:cNvSpPr/>
          <p:nvPr/>
        </p:nvSpPr>
        <p:spPr>
          <a:xfrm>
            <a:off x="3948495" y="4794881"/>
            <a:ext cx="1547230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7391E0-C618-8E91-386E-EB5DF117EC32}"/>
              </a:ext>
            </a:extLst>
          </p:cNvPr>
          <p:cNvSpPr/>
          <p:nvPr/>
        </p:nvSpPr>
        <p:spPr>
          <a:xfrm>
            <a:off x="5274210" y="2515684"/>
            <a:ext cx="1761071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1D82B0-694B-A17E-3EB0-288DB7956F8F}"/>
              </a:ext>
            </a:extLst>
          </p:cNvPr>
          <p:cNvSpPr/>
          <p:nvPr/>
        </p:nvSpPr>
        <p:spPr>
          <a:xfrm>
            <a:off x="4215469" y="2515684"/>
            <a:ext cx="733451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3C172F-2D54-83F5-DA4F-A89CCD24C997}"/>
              </a:ext>
            </a:extLst>
          </p:cNvPr>
          <p:cNvSpPr/>
          <p:nvPr/>
        </p:nvSpPr>
        <p:spPr>
          <a:xfrm>
            <a:off x="8717596" y="2072489"/>
            <a:ext cx="1940014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19FBF0-1A4D-AB3C-09F9-7D3F6FC739D3}"/>
              </a:ext>
            </a:extLst>
          </p:cNvPr>
          <p:cNvSpPr txBox="1"/>
          <p:nvPr/>
        </p:nvSpPr>
        <p:spPr>
          <a:xfrm>
            <a:off x="8765134" y="1781372"/>
            <a:ext cx="27826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데이터 보거나 다운로드 가능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32A7E-D095-02F4-BA76-0BB60C5E242B}"/>
              </a:ext>
            </a:extLst>
          </p:cNvPr>
          <p:cNvSpPr txBox="1"/>
          <p:nvPr/>
        </p:nvSpPr>
        <p:spPr>
          <a:xfrm>
            <a:off x="262739" y="333091"/>
            <a:ext cx="28652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Protein Data Bank</a:t>
            </a:r>
          </a:p>
        </p:txBody>
      </p:sp>
    </p:spTree>
    <p:extLst>
      <p:ext uri="{BB962C8B-B14F-4D97-AF65-F5344CB8AC3E}">
        <p14:creationId xmlns:p14="http://schemas.microsoft.com/office/powerpoint/2010/main" val="69907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76A171-FB94-43E3-8BB4-6C7D11DAAA6F}"/>
              </a:ext>
            </a:extLst>
          </p:cNvPr>
          <p:cNvSpPr/>
          <p:nvPr/>
        </p:nvSpPr>
        <p:spPr>
          <a:xfrm>
            <a:off x="262165" y="931151"/>
            <a:ext cx="11929261" cy="5282473"/>
          </a:xfrm>
          <a:prstGeom prst="rect">
            <a:avLst/>
          </a:prstGeom>
          <a:noFill/>
          <a:ln>
            <a:noFill/>
          </a:ln>
        </p:spPr>
        <p:txBody>
          <a:bodyPr vertOverflow="overflow" horzOverflow="overflow" wrap="square" rtlCol="0" anchor="t" anchorCtr="0">
            <a:noAutofit/>
          </a:bodyPr>
          <a:lstStyle/>
          <a:p>
            <a:pPr defTabSz="3230563" fontAlgn="base">
              <a:lnSpc>
                <a:spcPct val="120000"/>
              </a:lnSpc>
              <a:spcBef>
                <a:spcPts val="800"/>
              </a:spcBef>
              <a:buClr>
                <a:srgbClr val="777777"/>
              </a:buClr>
              <a:buSzPct val="70000"/>
              <a:tabLst>
                <a:tab pos="0" algn="l"/>
              </a:tabLst>
              <a:defRPr/>
            </a:pPr>
            <a:endParaRPr kumimoji="1" lang="en-US" altLang="ko-KR" sz="28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BD49AE-E285-4F84-BBA1-AF04D9A079BA}"/>
              </a:ext>
            </a:extLst>
          </p:cNvPr>
          <p:cNvGrpSpPr/>
          <p:nvPr/>
        </p:nvGrpSpPr>
        <p:grpSpPr>
          <a:xfrm>
            <a:off x="9560808" y="297407"/>
            <a:ext cx="2463444" cy="461665"/>
            <a:chOff x="9560808" y="297407"/>
            <a:chExt cx="2463444" cy="46166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0563104-30DE-40F3-889D-3491ABBEF4E9}"/>
                </a:ext>
              </a:extLst>
            </p:cNvPr>
            <p:cNvGrpSpPr/>
            <p:nvPr/>
          </p:nvGrpSpPr>
          <p:grpSpPr>
            <a:xfrm>
              <a:off x="9560808" y="297407"/>
              <a:ext cx="2463444" cy="461665"/>
              <a:chOff x="942436" y="6231444"/>
              <a:chExt cx="1796828" cy="336737"/>
            </a:xfrm>
          </p:grpSpPr>
          <p:pic>
            <p:nvPicPr>
              <p:cNvPr id="17" name="그림 16" descr="텍스트, 폰트, 로고, 등록 상표이(가) 표시된 사진&#10;&#10;자동 생성된 설명">
                <a:extLst>
                  <a:ext uri="{FF2B5EF4-FFF2-40B4-BE49-F238E27FC236}">
                    <a16:creationId xmlns:a16="http://schemas.microsoft.com/office/drawing/2014/main" id="{D2809E1D-5FFB-447C-BC7D-77FCD5703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06" t="2565" r="-2" b="1"/>
              <a:stretch/>
            </p:blipFill>
            <p:spPr>
              <a:xfrm>
                <a:off x="1870898" y="6231444"/>
                <a:ext cx="868366" cy="336737"/>
              </a:xfrm>
              <a:prstGeom prst="rect">
                <a:avLst/>
              </a:prstGeom>
            </p:spPr>
          </p:pic>
          <p:pic>
            <p:nvPicPr>
              <p:cNvPr id="18" name="그림 17" descr="텍스트, 폰트, 상징, 로고이(가) 표시된 사진&#10;&#10;자동 생성된 설명">
                <a:extLst>
                  <a:ext uri="{FF2B5EF4-FFF2-40B4-BE49-F238E27FC236}">
                    <a16:creationId xmlns:a16="http://schemas.microsoft.com/office/drawing/2014/main" id="{6741DD07-51E0-4EF2-B6BC-99CCB476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436" y="6273372"/>
                <a:ext cx="833922" cy="27475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EC008D-1E9B-4A06-B157-A1A8B133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3"/>
            <a:stretch/>
          </p:blipFill>
          <p:spPr>
            <a:xfrm>
              <a:off x="10870406" y="297407"/>
              <a:ext cx="1142130" cy="461665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44000A7-4F08-4E5C-BA83-CB05848C60F0}"/>
              </a:ext>
            </a:extLst>
          </p:cNvPr>
          <p:cNvCxnSpPr>
            <a:cxnSpLocks/>
          </p:cNvCxnSpPr>
          <p:nvPr/>
        </p:nvCxnSpPr>
        <p:spPr>
          <a:xfrm flipV="1">
            <a:off x="131082" y="799421"/>
            <a:ext cx="11929835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F81E9DB-6425-42DC-98F0-2F24BBBA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976" y="6503110"/>
            <a:ext cx="501449" cy="365125"/>
          </a:xfrm>
        </p:spPr>
        <p:txBody>
          <a:bodyPr/>
          <a:lstStyle/>
          <a:p>
            <a:fld id="{00554BD2-784F-4275-ADB4-D923A8C1F845}" type="slidenum">
              <a:rPr lang="ko-KR" altLang="en-US" smtClean="0">
                <a:latin typeface="+mj-lt"/>
                <a:ea typeface="나눔고딕" panose="020D0604000000000000" pitchFamily="50" charset="-127"/>
              </a:rPr>
              <a:t>9</a:t>
            </a:fld>
            <a:endParaRPr lang="ko-KR" altLang="en-US" dirty="0"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21DA40-69EE-441C-A71F-D43ECA5A9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5" y="2143648"/>
            <a:ext cx="11339569" cy="4542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5A1787-64F0-4CFB-B5DF-6DC378BCBB3E}"/>
              </a:ext>
            </a:extLst>
          </p:cNvPr>
          <p:cNvSpPr txBox="1"/>
          <p:nvPr/>
        </p:nvSpPr>
        <p:spPr>
          <a:xfrm>
            <a:off x="5351186" y="4848334"/>
            <a:ext cx="3020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pLDDT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예측 구조 영역별 신뢰도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88DA9-2C94-47FF-814C-93A3D1BC4B24}"/>
              </a:ext>
            </a:extLst>
          </p:cNvPr>
          <p:cNvSpPr txBox="1"/>
          <p:nvPr/>
        </p:nvSpPr>
        <p:spPr>
          <a:xfrm>
            <a:off x="4802383" y="1602784"/>
            <a:ext cx="41176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chemeClr val="accent2">
                    <a:lumMod val="75000"/>
                  </a:schemeClr>
                </a:solidFill>
              </a:rPr>
              <a:t>Alphafold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-predicted structure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</a:rPr>
              <a:t>임을 나타내는 </a:t>
            </a:r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entry ID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4562B12-869C-4C05-8722-F4BDB76B0CCA}"/>
              </a:ext>
            </a:extLst>
          </p:cNvPr>
          <p:cNvCxnSpPr>
            <a:cxnSpLocks/>
          </p:cNvCxnSpPr>
          <p:nvPr/>
        </p:nvCxnSpPr>
        <p:spPr>
          <a:xfrm flipH="1">
            <a:off x="5591593" y="1884784"/>
            <a:ext cx="165395" cy="6158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75AC60-8172-8149-87B6-4E16F2F381B6}"/>
              </a:ext>
            </a:extLst>
          </p:cNvPr>
          <p:cNvSpPr txBox="1"/>
          <p:nvPr/>
        </p:nvSpPr>
        <p:spPr>
          <a:xfrm>
            <a:off x="321582" y="8658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PDB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entry – predicted structure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4CD5D9-3180-2A7E-B7F8-1F1EACCF0E6A}"/>
              </a:ext>
            </a:extLst>
          </p:cNvPr>
          <p:cNvSpPr/>
          <p:nvPr/>
        </p:nvSpPr>
        <p:spPr>
          <a:xfrm>
            <a:off x="4379702" y="2558318"/>
            <a:ext cx="2926167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397BFD-2AA4-1853-6BB1-EFCCD2AF108C}"/>
              </a:ext>
            </a:extLst>
          </p:cNvPr>
          <p:cNvSpPr/>
          <p:nvPr/>
        </p:nvSpPr>
        <p:spPr>
          <a:xfrm>
            <a:off x="4058581" y="4823914"/>
            <a:ext cx="1241208" cy="356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771891-A62B-85F3-C941-E3DB446DF3A8}"/>
              </a:ext>
            </a:extLst>
          </p:cNvPr>
          <p:cNvSpPr txBox="1"/>
          <p:nvPr/>
        </p:nvSpPr>
        <p:spPr>
          <a:xfrm>
            <a:off x="262739" y="333091"/>
            <a:ext cx="28652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고딕" panose="020D0604000000000000" pitchFamily="50" charset="-127"/>
                <a:cs typeface="Arial" panose="020B0604020202020204" pitchFamily="34" charset="0"/>
              </a:rPr>
              <a:t>Protein Data Bank</a:t>
            </a:r>
          </a:p>
        </p:txBody>
      </p:sp>
    </p:spTree>
    <p:extLst>
      <p:ext uri="{BB962C8B-B14F-4D97-AF65-F5344CB8AC3E}">
        <p14:creationId xmlns:p14="http://schemas.microsoft.com/office/powerpoint/2010/main" val="1106242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7156</TotalTime>
  <Words>1613</Words>
  <Application>Microsoft Office PowerPoint</Application>
  <PresentationFormat>와이드스크린</PresentationFormat>
  <Paragraphs>265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임우택[ 직원 / 의료원산학협력단 ]</dc:creator>
  <cp:lastModifiedBy>이하원 이하원</cp:lastModifiedBy>
  <cp:revision>2054</cp:revision>
  <cp:lastPrinted>2024-12-04T11:47:29Z</cp:lastPrinted>
  <dcterms:created xsi:type="dcterms:W3CDTF">2023-06-02T05:33:08Z</dcterms:created>
  <dcterms:modified xsi:type="dcterms:W3CDTF">2025-05-28T04:01:54Z</dcterms:modified>
  <cp:version/>
</cp:coreProperties>
</file>